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58"/>
  </p:notesMasterIdLst>
  <p:sldIdLst>
    <p:sldId id="268" r:id="rId2"/>
    <p:sldId id="370" r:id="rId3"/>
    <p:sldId id="339" r:id="rId4"/>
    <p:sldId id="342" r:id="rId5"/>
    <p:sldId id="346" r:id="rId6"/>
    <p:sldId id="345" r:id="rId7"/>
    <p:sldId id="343" r:id="rId8"/>
    <p:sldId id="341" r:id="rId9"/>
    <p:sldId id="344" r:id="rId10"/>
    <p:sldId id="340" r:id="rId11"/>
    <p:sldId id="347" r:id="rId12"/>
    <p:sldId id="348" r:id="rId13"/>
    <p:sldId id="349" r:id="rId14"/>
    <p:sldId id="280" r:id="rId15"/>
    <p:sldId id="281" r:id="rId16"/>
    <p:sldId id="283" r:id="rId17"/>
    <p:sldId id="284" r:id="rId18"/>
    <p:sldId id="285" r:id="rId19"/>
    <p:sldId id="350" r:id="rId20"/>
    <p:sldId id="357" r:id="rId21"/>
    <p:sldId id="384" r:id="rId22"/>
    <p:sldId id="288" r:id="rId23"/>
    <p:sldId id="289" r:id="rId24"/>
    <p:sldId id="290" r:id="rId25"/>
    <p:sldId id="291" r:id="rId26"/>
    <p:sldId id="385" r:id="rId27"/>
    <p:sldId id="351" r:id="rId28"/>
    <p:sldId id="352" r:id="rId29"/>
    <p:sldId id="401" r:id="rId30"/>
    <p:sldId id="402" r:id="rId31"/>
    <p:sldId id="403" r:id="rId32"/>
    <p:sldId id="404" r:id="rId33"/>
    <p:sldId id="312" r:id="rId34"/>
    <p:sldId id="313" r:id="rId35"/>
    <p:sldId id="314" r:id="rId36"/>
    <p:sldId id="315" r:id="rId37"/>
    <p:sldId id="389" r:id="rId38"/>
    <p:sldId id="373" r:id="rId39"/>
    <p:sldId id="374" r:id="rId40"/>
    <p:sldId id="375" r:id="rId41"/>
    <p:sldId id="376" r:id="rId42"/>
    <p:sldId id="377" r:id="rId43"/>
    <p:sldId id="391" r:id="rId44"/>
    <p:sldId id="317" r:id="rId45"/>
    <p:sldId id="318" r:id="rId46"/>
    <p:sldId id="319" r:id="rId47"/>
    <p:sldId id="320" r:id="rId48"/>
    <p:sldId id="392" r:id="rId49"/>
    <p:sldId id="393" r:id="rId50"/>
    <p:sldId id="400" r:id="rId51"/>
    <p:sldId id="382" r:id="rId52"/>
    <p:sldId id="380" r:id="rId53"/>
    <p:sldId id="383" r:id="rId54"/>
    <p:sldId id="396" r:id="rId55"/>
    <p:sldId id="395" r:id="rId56"/>
    <p:sldId id="397" r:id="rId5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51" autoAdjust="0"/>
    <p:restoredTop sz="88037" autoAdjust="0"/>
  </p:normalViewPr>
  <p:slideViewPr>
    <p:cSldViewPr>
      <p:cViewPr varScale="1">
        <p:scale>
          <a:sx n="141" d="100"/>
          <a:sy n="141" d="100"/>
        </p:scale>
        <p:origin x="132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2A054-6DE9-41F4-8BA4-4E42C1A32E6F}" type="datetimeFigureOut">
              <a:rPr lang="en-US" smtClean="0"/>
              <a:t>8/13/15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DA4FE-9707-49FF-ABA4-06B5918BE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Web Performance Optimization</a:t>
            </a:r>
            <a:r>
              <a:rPr lang="en-US" baseline="0" dirty="0" smtClean="0"/>
              <a:t> (WPO) movement made a huge impact in optimizing the web apps we build. But in 2014 this is no longer enough. With Mobile Apps and Applications that rely on backend services, 3</a:t>
            </a:r>
            <a:r>
              <a:rPr lang="en-US" baseline="30000" dirty="0" smtClean="0"/>
              <a:t>rd</a:t>
            </a:r>
            <a:r>
              <a:rPr lang="en-US" baseline="0" dirty="0" smtClean="0"/>
              <a:t> party services, distributed across the globe in physical or virtual data centers requires developers to not just focus on web performance in their browser but end-to-end performance of their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75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D2C5F-4214-4FA4-A0E8-4C1D809EE4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10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0"/>
            <a:ext cx="9144000" cy="4860309"/>
          </a:xfrm>
          <a:prstGeom prst="rect">
            <a:avLst/>
          </a:prstGeom>
          <a:solidFill>
            <a:srgbClr val="82B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87001"/>
            <a:ext cx="8229600" cy="1460824"/>
          </a:xfrm>
          <a:prstGeom prst="rect">
            <a:avLst/>
          </a:prstGeom>
        </p:spPr>
        <p:txBody>
          <a:bodyPr vert="horz" anchor="b"/>
          <a:lstStyle>
            <a:lvl1pPr>
              <a:lnSpc>
                <a:spcPct val="90000"/>
              </a:lnSpc>
              <a:defRPr sz="4000" b="0" i="0" baseline="0">
                <a:solidFill>
                  <a:schemeClr val="bg2"/>
                </a:solidFill>
                <a:latin typeface="Interstate-Regular"/>
                <a:cs typeface="Interstate-Regular"/>
              </a:defRPr>
            </a:lvl1pPr>
          </a:lstStyle>
          <a:p>
            <a:r>
              <a:rPr lang="en-US" dirty="0" smtClean="0"/>
              <a:t>Click to edit divider title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3126" y="1717530"/>
            <a:ext cx="4288150" cy="9525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90000"/>
              </a:lnSpc>
              <a:buNone/>
              <a:def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175" dir="1140000" algn="tl" rotWithShape="0">
                    <a:schemeClr val="bg2"/>
                  </a:outerShdw>
                </a:effectLst>
                <a:uLnTx/>
                <a:uFillTx/>
                <a:latin typeface="Open Sans"/>
                <a:ea typeface="+mn-ea"/>
                <a:cs typeface="Open Sans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pic>
        <p:nvPicPr>
          <p:cNvPr id="6" name="Picture 5" descr="dt_logo_vert2_white.png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8" b="56100"/>
          <a:stretch/>
        </p:blipFill>
        <p:spPr>
          <a:xfrm>
            <a:off x="0" y="2850049"/>
            <a:ext cx="3916478" cy="2007045"/>
          </a:xfrm>
          <a:prstGeom prst="rect">
            <a:avLst/>
          </a:prstGeom>
        </p:spPr>
      </p:pic>
      <p:pic>
        <p:nvPicPr>
          <p:cNvPr id="7" name="Picture 6" descr="Dynatrace_inside-logo-white.pdf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5" t="39725" r="44195" b="44533"/>
          <a:stretch/>
        </p:blipFill>
        <p:spPr>
          <a:xfrm>
            <a:off x="8195733" y="160867"/>
            <a:ext cx="621576" cy="6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1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1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st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12738" y="279917"/>
            <a:ext cx="8245475" cy="485193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213135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0"/>
            <a:ext cx="9144000" cy="4860309"/>
          </a:xfrm>
          <a:prstGeom prst="rect">
            <a:avLst/>
          </a:prstGeom>
          <a:solidFill>
            <a:srgbClr val="00A8E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87001"/>
            <a:ext cx="8229600" cy="1460824"/>
          </a:xfrm>
          <a:prstGeom prst="rect">
            <a:avLst/>
          </a:prstGeom>
        </p:spPr>
        <p:txBody>
          <a:bodyPr vert="horz" anchor="b"/>
          <a:lstStyle>
            <a:lvl1pPr>
              <a:lnSpc>
                <a:spcPct val="90000"/>
              </a:lnSpc>
              <a:defRPr sz="4000" b="0" i="0">
                <a:solidFill>
                  <a:schemeClr val="bg2"/>
                </a:solidFill>
                <a:latin typeface="Interstate-Regular"/>
                <a:cs typeface="Interstate-Regular"/>
              </a:defRPr>
            </a:lvl1pPr>
          </a:lstStyle>
          <a:p>
            <a:r>
              <a:rPr lang="en-US" dirty="0" smtClean="0"/>
              <a:t>Click to edit divider title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3126" y="1717530"/>
            <a:ext cx="4288150" cy="9525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90000"/>
              </a:lnSpc>
              <a:buNone/>
              <a:def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175" dir="1140000" algn="tl" rotWithShape="0">
                    <a:schemeClr val="bg2"/>
                  </a:outerShdw>
                </a:effectLst>
                <a:uLnTx/>
                <a:uFillTx/>
                <a:latin typeface="Open Sans"/>
                <a:ea typeface="+mn-ea"/>
                <a:cs typeface="Open Sans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pic>
        <p:nvPicPr>
          <p:cNvPr id="6" name="Picture 5" descr="dt_logo_vert2_white.png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8" b="56100"/>
          <a:stretch/>
        </p:blipFill>
        <p:spPr>
          <a:xfrm>
            <a:off x="0" y="2850049"/>
            <a:ext cx="3916478" cy="2007045"/>
          </a:xfrm>
          <a:prstGeom prst="rect">
            <a:avLst/>
          </a:prstGeom>
        </p:spPr>
      </p:pic>
      <p:pic>
        <p:nvPicPr>
          <p:cNvPr id="7" name="Picture 6" descr="Dynatrace_inside-logo-white.pdf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5" t="39725" r="44195" b="44533"/>
          <a:stretch/>
        </p:blipFill>
        <p:spPr>
          <a:xfrm>
            <a:off x="8195733" y="160867"/>
            <a:ext cx="621576" cy="6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15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0"/>
            <a:ext cx="9144000" cy="4874257"/>
          </a:xfrm>
          <a:prstGeom prst="rect">
            <a:avLst/>
          </a:prstGeom>
          <a:solidFill>
            <a:srgbClr val="191919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87001"/>
            <a:ext cx="8229600" cy="1460824"/>
          </a:xfrm>
          <a:prstGeom prst="rect">
            <a:avLst/>
          </a:prstGeom>
        </p:spPr>
        <p:txBody>
          <a:bodyPr vert="horz" anchor="b"/>
          <a:lstStyle>
            <a:lvl1pPr>
              <a:lnSpc>
                <a:spcPct val="90000"/>
              </a:lnSpc>
              <a:defRPr sz="4000" b="0" i="0">
                <a:solidFill>
                  <a:schemeClr val="bg2"/>
                </a:solidFill>
                <a:latin typeface="Interstate-Regular"/>
                <a:cs typeface="Interstate-Regular"/>
              </a:defRPr>
            </a:lvl1pPr>
          </a:lstStyle>
          <a:p>
            <a:r>
              <a:rPr lang="en-US" dirty="0" smtClean="0"/>
              <a:t>Click to edit divider title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3126" y="1717530"/>
            <a:ext cx="4288150" cy="9525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90000"/>
              </a:lnSpc>
              <a:buNone/>
              <a:def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175" dir="1140000" algn="tl" rotWithShape="0">
                    <a:schemeClr val="bg2"/>
                  </a:outerShdw>
                </a:effectLst>
                <a:uLnTx/>
                <a:uFillTx/>
                <a:latin typeface="Open Sans"/>
                <a:ea typeface="+mn-ea"/>
                <a:cs typeface="Open Sans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pic>
        <p:nvPicPr>
          <p:cNvPr id="6" name="Picture 5" descr="dt_logo_vert2_white.png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8" b="56100"/>
          <a:stretch/>
        </p:blipFill>
        <p:spPr>
          <a:xfrm>
            <a:off x="0" y="2850049"/>
            <a:ext cx="3916478" cy="2007045"/>
          </a:xfrm>
          <a:prstGeom prst="rect">
            <a:avLst/>
          </a:prstGeom>
        </p:spPr>
      </p:pic>
      <p:pic>
        <p:nvPicPr>
          <p:cNvPr id="7" name="Picture 6" descr="Dynatrace_inside-logo-white.pdf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5" t="39725" r="44195" b="44533"/>
          <a:stretch/>
        </p:blipFill>
        <p:spPr>
          <a:xfrm>
            <a:off x="8195733" y="160867"/>
            <a:ext cx="621576" cy="6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09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312739" y="939281"/>
            <a:ext cx="8245475" cy="3751781"/>
          </a:xfrm>
          <a:prstGeom prst="rect">
            <a:avLst/>
          </a:prstGeom>
        </p:spPr>
        <p:txBody>
          <a:bodyPr/>
          <a:lstStyle>
            <a:lvl1pPr marL="169863" indent="-169863">
              <a:buClr>
                <a:schemeClr val="accent3"/>
              </a:buClr>
              <a:buFont typeface="Arial" panose="020B0604020202020204" pitchFamily="34" charset="0"/>
              <a:buChar char="•"/>
              <a:defRPr sz="2200" b="0" i="0">
                <a:latin typeface="Open Sans"/>
                <a:cs typeface="Open Sans"/>
              </a:defRPr>
            </a:lvl1pPr>
            <a:lvl2pPr marL="742950" indent="-285750">
              <a:buClr>
                <a:schemeClr val="accent3"/>
              </a:buClr>
              <a:buFont typeface="Arial" panose="020B0604020202020204" pitchFamily="34" charset="0"/>
              <a:buChar char="•"/>
              <a:defRPr sz="1800" b="0" i="0">
                <a:latin typeface="Open Sans"/>
                <a:cs typeface="Open Sans"/>
              </a:defRPr>
            </a:lvl2pPr>
            <a:lvl3pPr marL="11430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latin typeface="Open Sans"/>
                <a:cs typeface="Open Sans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200" b="0" i="0">
                <a:latin typeface="Open Sans"/>
                <a:cs typeface="Open Sans"/>
              </a:defRPr>
            </a:lvl4pPr>
            <a:lvl5pPr marL="2057400" indent="-228600">
              <a:buClr>
                <a:schemeClr val="accent3"/>
              </a:buClr>
              <a:buFont typeface="Arial" panose="020B0604020202020204" pitchFamily="34" charset="0"/>
              <a:buChar char="•"/>
              <a:defRPr sz="1000" b="0" i="0"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12738" y="279917"/>
            <a:ext cx="8245475" cy="485193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452970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uware_267_0444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47"/>
          <a:stretch/>
        </p:blipFill>
        <p:spPr>
          <a:xfrm>
            <a:off x="0" y="0"/>
            <a:ext cx="9144000" cy="418512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0" y="4057729"/>
            <a:ext cx="9144000" cy="799598"/>
          </a:xfrm>
          <a:prstGeom prst="rect">
            <a:avLst/>
          </a:prstGeom>
          <a:solidFill>
            <a:srgbClr val="82B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141116" y="4294523"/>
            <a:ext cx="8866670" cy="321408"/>
          </a:xfrm>
          <a:prstGeom prst="rect">
            <a:avLst/>
          </a:prstGeom>
          <a:ln>
            <a:noFill/>
          </a:ln>
        </p:spPr>
        <p:txBody>
          <a:bodyPr vert="horz" anchor="t"/>
          <a:lstStyle>
            <a:lvl1pPr marL="0" indent="0" algn="ctr">
              <a:lnSpc>
                <a:spcPct val="90000"/>
              </a:lnSpc>
              <a:buNone/>
              <a:defRPr sz="1600" b="0" i="0" cap="none" baseline="0">
                <a:solidFill>
                  <a:srgbClr val="FFFFFF"/>
                </a:solidFill>
                <a:latin typeface="Interstate-Regular"/>
                <a:cs typeface="Interstate-Regular"/>
              </a:defRPr>
            </a:lvl1pPr>
          </a:lstStyle>
          <a:p>
            <a:pPr lvl="0"/>
            <a:r>
              <a:rPr lang="en-US" dirty="0" smtClean="0"/>
              <a:t>The new generation of user-centric application performance management</a:t>
            </a:r>
          </a:p>
        </p:txBody>
      </p:sp>
      <p:pic>
        <p:nvPicPr>
          <p:cNvPr id="14" name="Picture 13" descr="Dynatrace_cover-logo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63" y="559386"/>
            <a:ext cx="3534571" cy="30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88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The Cool G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94"/>
          <a:stretch/>
        </p:blipFill>
        <p:spPr>
          <a:xfrm>
            <a:off x="0" y="1"/>
            <a:ext cx="9144000" cy="40481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4057729"/>
            <a:ext cx="9144000" cy="799598"/>
          </a:xfrm>
          <a:prstGeom prst="rect">
            <a:avLst/>
          </a:prstGeom>
          <a:solidFill>
            <a:srgbClr val="82B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8" tIns="45719" rIns="91438" bIns="45719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1"/>
            <a:ext cx="9144000" cy="4057729"/>
          </a:xfrm>
          <a:prstGeom prst="rect">
            <a:avLst/>
          </a:prstGeom>
          <a:solidFill>
            <a:schemeClr val="tx2">
              <a:lumMod val="75000"/>
              <a:alpha val="5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8" tIns="45719" rIns="91438" bIns="45719" rtlCol="0" anchor="b" anchorCtr="0"/>
          <a:lstStyle/>
          <a:p>
            <a:pPr algn="ctr"/>
            <a:r>
              <a:rPr lang="en-US" sz="5400" smtClean="0">
                <a:solidFill>
                  <a:schemeClr val="bg1"/>
                </a:solidFill>
                <a:latin typeface="Interstate-Bold" panose="02000803030000020004" pitchFamily="2" charset="0"/>
              </a:rPr>
              <a:t>Thank</a:t>
            </a:r>
            <a:r>
              <a:rPr lang="en-US" sz="5400" baseline="0" smtClean="0">
                <a:solidFill>
                  <a:schemeClr val="bg1"/>
                </a:solidFill>
                <a:latin typeface="Interstate-Bold" panose="02000803030000020004" pitchFamily="2" charset="0"/>
              </a:rPr>
              <a:t> You</a:t>
            </a:r>
            <a:endParaRPr lang="en-US" sz="5400">
              <a:solidFill>
                <a:schemeClr val="bg1"/>
              </a:solidFill>
              <a:latin typeface="Interstate-Bold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866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5795" r="12762" b="25669"/>
          <a:stretch/>
        </p:blipFill>
        <p:spPr>
          <a:xfrm>
            <a:off x="1134097" y="-197"/>
            <a:ext cx="8009903" cy="419255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-1" y="0"/>
            <a:ext cx="1262744" cy="4192357"/>
          </a:xfrm>
          <a:prstGeom prst="rect">
            <a:avLst/>
          </a:prstGeom>
          <a:solidFill>
            <a:srgbClr val="191919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-7251"/>
            <a:ext cx="9144000" cy="4206662"/>
          </a:xfrm>
          <a:prstGeom prst="rect">
            <a:avLst/>
          </a:prstGeom>
          <a:solidFill>
            <a:schemeClr val="tx1">
              <a:alpha val="71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 bwMode="auto">
          <a:xfrm>
            <a:off x="0" y="4192357"/>
            <a:ext cx="9144000" cy="66633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3042673"/>
            <a:ext cx="6689725" cy="7524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Interstate-Regular"/>
                <a:cs typeface="Interstate-Regular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4280207"/>
            <a:ext cx="4759507" cy="492568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 sz="1800" b="0" i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/>
            </a:pPr>
            <a:r>
              <a:rPr lang="en-US" dirty="0" smtClean="0"/>
              <a:t>Click to edit date/name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1003300"/>
            <a:ext cx="6689725" cy="1812925"/>
          </a:xfrm>
          <a:prstGeom prst="rect">
            <a:avLst/>
          </a:prstGeom>
        </p:spPr>
        <p:txBody>
          <a:bodyPr vert="horz" wrap="square" lIns="91440" tIns="45720" rIns="91440" bIns="45720" numCol="1" anchor="b" compatLnSpc="1">
            <a:prstTxWarp prst="textNoShape">
              <a:avLst/>
            </a:prstTxWarp>
          </a:bodyPr>
          <a:lstStyle>
            <a:lvl1pPr>
              <a:defRPr sz="4000" b="0" i="0" cap="none" baseline="0">
                <a:solidFill>
                  <a:schemeClr val="bg2"/>
                </a:solidFill>
                <a:latin typeface="Interstate-Bold"/>
                <a:cs typeface="Interstate-Bold"/>
              </a:defRPr>
            </a:lvl1pPr>
          </a:lstStyle>
          <a:p>
            <a:r>
              <a:rPr lang="en-US" dirty="0" smtClean="0"/>
              <a:t>Click to edit title</a:t>
            </a:r>
            <a:endParaRPr dirty="0"/>
          </a:p>
        </p:txBody>
      </p:sp>
      <p:pic>
        <p:nvPicPr>
          <p:cNvPr id="2" name="Picture 1" descr="Dynatrace_cover-logo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153" y="215900"/>
            <a:ext cx="959248" cy="8296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4858389"/>
            <a:ext cx="9144000" cy="23375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172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 No Foote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477838" y="220265"/>
            <a:ext cx="8243882" cy="58579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lide Number Placeholder 4"/>
          <p:cNvSpPr txBox="1">
            <a:spLocks noGrp="1"/>
          </p:cNvSpPr>
          <p:nvPr>
            <p:ph type="sldNum" sz="quarter" idx="8"/>
          </p:nvPr>
        </p:nvSpPr>
        <p:spPr>
          <a:xfrm>
            <a:off x="477839" y="4767264"/>
            <a:ext cx="774185" cy="27384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CCA87E3-6E0C-4DA7-8678-2405D3848600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680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8/13/15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3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auto">
          <a:xfrm>
            <a:off x="0" y="4970058"/>
            <a:ext cx="2140231" cy="181282"/>
          </a:xfrm>
          <a:prstGeom prst="rect">
            <a:avLst/>
          </a:prstGeom>
          <a:solidFill>
            <a:srgbClr val="00A8E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1986766" y="4977898"/>
            <a:ext cx="5134432" cy="173442"/>
          </a:xfrm>
          <a:prstGeom prst="rect">
            <a:avLst/>
          </a:prstGeom>
          <a:solidFill>
            <a:srgbClr val="D03238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7040027" y="4954379"/>
            <a:ext cx="2103973" cy="196961"/>
          </a:xfrm>
          <a:prstGeom prst="rect">
            <a:avLst/>
          </a:prstGeom>
          <a:solidFill>
            <a:srgbClr val="82B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4858389"/>
            <a:ext cx="9144000" cy="233751"/>
          </a:xfrm>
          <a:prstGeom prst="rect">
            <a:avLst/>
          </a:prstGeom>
          <a:solidFill>
            <a:srgbClr val="191919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375" y="4887322"/>
            <a:ext cx="758825" cy="1949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fld id="{97119F8E-C621-CF4E-8456-E15588377C4A}" type="slidenum">
              <a:rPr lang="en-US" sz="800" smtClean="0">
                <a:solidFill>
                  <a:schemeClr val="bg1">
                    <a:lumMod val="85000"/>
                  </a:schemeClr>
                </a:solidFill>
                <a:latin typeface="Open Sans"/>
                <a:cs typeface="Open Sans"/>
              </a:rPr>
              <a:pPr eaLnBrk="1" hangingPunct="1">
                <a:lnSpc>
                  <a:spcPct val="80000"/>
                </a:lnSpc>
                <a:defRPr/>
              </a:pPr>
              <a:t>‹#›</a:t>
            </a:fld>
            <a:endParaRPr lang="en-US" sz="800" dirty="0" smtClean="0">
              <a:solidFill>
                <a:schemeClr val="bg1">
                  <a:lumMod val="85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346294" y="4887322"/>
            <a:ext cx="1359666" cy="1908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80000"/>
              </a:lnSpc>
              <a:defRPr/>
            </a:pPr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  <a:latin typeface="Open Sans"/>
                <a:cs typeface="Open Sans"/>
              </a:rPr>
              <a:t>@Dynatrace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260080" y="181368"/>
            <a:ext cx="538480" cy="54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2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85" r:id="rId4"/>
    <p:sldLayoutId id="2147483682" r:id="rId5"/>
    <p:sldLayoutId id="2147483683" r:id="rId6"/>
    <p:sldLayoutId id="2147483686" r:id="rId7"/>
    <p:sldLayoutId id="2147483687" r:id="rId8"/>
    <p:sldLayoutId id="2147483690" r:id="rId9"/>
    <p:sldLayoutId id="2147483717" r:id="rId10"/>
    <p:sldLayoutId id="2147483718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 kern="1200">
          <a:solidFill>
            <a:srgbClr val="EF6B24"/>
          </a:solidFill>
          <a:latin typeface="+mj-lt"/>
          <a:ea typeface="MS PGothic" panose="020B0600070205080204" pitchFamily="34" charset="-128"/>
          <a:cs typeface="Lucida Sans Unicode" pitchFamily="34" charset="0"/>
        </a:defRPr>
      </a:lvl1pPr>
      <a:lvl2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2pPr>
      <a:lvl3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3pPr>
      <a:lvl4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4pPr>
      <a:lvl5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5pPr>
      <a:lvl6pPr marL="457200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ＭＳ Ｐゴシック" charset="-128"/>
        </a:defRPr>
      </a:lvl6pPr>
      <a:lvl7pPr marL="914400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ＭＳ Ｐゴシック" charset="-128"/>
        </a:defRPr>
      </a:lvl7pPr>
      <a:lvl8pPr marL="1371600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ＭＳ Ｐゴシック" charset="-128"/>
        </a:defRPr>
      </a:lvl8pPr>
      <a:lvl9pPr marL="1828800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rgbClr val="EF6B24"/>
          </a:solidFill>
          <a:latin typeface="Calibri" charset="0"/>
          <a:ea typeface="ＭＳ Ｐゴシック" charset="-128"/>
        </a:defRPr>
      </a:lvl9pPr>
    </p:titleStyle>
    <p:bodyStyle>
      <a:lvl1pPr marL="169863" indent="-169863" algn="l" rtl="0" eaLnBrk="1" fontAlgn="base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1pPr>
      <a:lvl2pPr marL="742950" indent="-285750" algn="l" rtl="0" eaLnBrk="1" fontAlgn="base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charset="0"/>
        <a:buChar char="–"/>
        <a:defRPr sz="22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Lucida Sans Unicode" pitchFamily="34" charset="0"/>
          <a:ea typeface="MS PGothic" panose="020B0600070205080204" pitchFamily="34" charset="-128"/>
          <a:cs typeface="Lucida Sans Unicode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eg"/><Relationship Id="rId3" Type="http://schemas.openxmlformats.org/officeDocument/2006/relationships/image" Target="../media/image4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ttutorials" TargetMode="External"/><Relationship Id="rId4" Type="http://schemas.openxmlformats.org/officeDocument/2006/relationships/hyperlink" Target="http://bit.ly/onlineperfclinic" TargetMode="External"/><Relationship Id="rId5" Type="http://schemas.openxmlformats.org/officeDocument/2006/relationships/hyperlink" Target="mailto:agrabner@dynatrace.com" TargetMode="External"/><Relationship Id="rId6" Type="http://schemas.openxmlformats.org/officeDocument/2006/relationships/hyperlink" Target="http://blog.dynatrace.com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ajax.dynatrace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8775" y="3075806"/>
            <a:ext cx="8389689" cy="752475"/>
          </a:xfrm>
        </p:spPr>
        <p:txBody>
          <a:bodyPr/>
          <a:lstStyle/>
          <a:p>
            <a:r>
              <a:rPr lang="en-US" sz="2400" dirty="0" smtClean="0"/>
              <a:t>Tech Blogs on http://blog.dynatrace.com</a:t>
            </a:r>
          </a:p>
          <a:p>
            <a:r>
              <a:rPr lang="en-US" sz="2400" dirty="0" smtClean="0"/>
              <a:t>Free Tools on http://ajax.dynatrace.com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-79044" y="4322063"/>
            <a:ext cx="9541817" cy="492568"/>
          </a:xfrm>
        </p:spPr>
        <p:txBody>
          <a:bodyPr/>
          <a:lstStyle/>
          <a:p>
            <a:r>
              <a:rPr lang="en-US" sz="3600" dirty="0" smtClean="0"/>
              <a:t>Hosted by: Jeff </a:t>
            </a:r>
            <a:r>
              <a:rPr lang="en-US" sz="3600" dirty="0" err="1" smtClean="0"/>
              <a:t>Fynboh</a:t>
            </a:r>
            <a:endParaRPr lang="en-US" sz="3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435348"/>
            <a:ext cx="7381577" cy="1064394"/>
          </a:xfrm>
        </p:spPr>
        <p:txBody>
          <a:bodyPr/>
          <a:lstStyle/>
          <a:p>
            <a:r>
              <a:rPr lang="en-US" sz="5400" dirty="0" smtClean="0"/>
              <a:t>Web/App Performance </a:t>
            </a:r>
            <a:r>
              <a:rPr lang="en-US" sz="3600" dirty="0" smtClean="0"/>
              <a:t>How to keep you out of the News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6430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63"/>
    </mc:Choice>
    <mc:Fallback xmlns="">
      <p:transition spd="slow" advTm="5006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5486"/>
            <a:ext cx="7020272" cy="277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793" y="2643307"/>
            <a:ext cx="6449361" cy="1944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14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76"/>
    </mc:Choice>
    <mc:Fallback xmlns="">
      <p:transition spd="slow" advTm="21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5536" y="2030424"/>
            <a:ext cx="8280920" cy="1082651"/>
          </a:xfrm>
          <a:prstGeom prst="rect">
            <a:avLst/>
          </a:prstGeom>
        </p:spPr>
        <p:txBody>
          <a:bodyPr anchor="ctr"/>
          <a:lstStyle>
            <a:lvl1pPr eaLnBrk="1" hangingPunct="1">
              <a:lnSpc>
                <a:spcPct val="75000"/>
              </a:lnSpc>
              <a:defRPr sz="2800">
                <a:latin typeface="Interstate-Regular"/>
                <a:ea typeface="MS PGothic" panose="020B0600070205080204" pitchFamily="34" charset="-128"/>
                <a:cs typeface="Lucida Sans Unicode" pitchFamily="34" charset="0"/>
              </a:defRPr>
            </a:lvl1pPr>
            <a:lvl2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2pPr>
            <a:lvl3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3pPr>
            <a:lvl4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4pPr>
            <a:lvl5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5pPr>
            <a:lvl6pPr marL="4572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sz="5400" dirty="0" smtClean="0"/>
              <a:t>And this …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62867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51"/>
    </mc:Choice>
    <mc:Fallback xmlns="">
      <p:transition spd="slow" advTm="1255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1" r="24315"/>
          <a:stretch/>
        </p:blipFill>
        <p:spPr bwMode="auto">
          <a:xfrm>
            <a:off x="-1" y="-20538"/>
            <a:ext cx="9143999" cy="592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429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43"/>
    </mc:Choice>
    <mc:Fallback xmlns="">
      <p:transition spd="slow" advTm="2864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5536" y="2030424"/>
            <a:ext cx="8280920" cy="1082651"/>
          </a:xfrm>
          <a:prstGeom prst="rect">
            <a:avLst/>
          </a:prstGeom>
        </p:spPr>
        <p:txBody>
          <a:bodyPr anchor="ctr"/>
          <a:lstStyle>
            <a:lvl1pPr eaLnBrk="1" hangingPunct="1">
              <a:lnSpc>
                <a:spcPct val="75000"/>
              </a:lnSpc>
              <a:defRPr sz="2800">
                <a:latin typeface="Interstate-Regular"/>
                <a:ea typeface="MS PGothic" panose="020B0600070205080204" pitchFamily="34" charset="-128"/>
                <a:cs typeface="Lucida Sans Unicode" pitchFamily="34" charset="0"/>
              </a:defRPr>
            </a:lvl1pPr>
            <a:lvl2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2pPr>
            <a:lvl3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3pPr>
            <a:lvl4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4pPr>
            <a:lvl5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5pPr>
            <a:lvl6pPr marL="4572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sz="5400" dirty="0" smtClean="0"/>
              <a:t>And that’s why Business doesn’t like it either …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6303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72"/>
    </mc:Choice>
    <mc:Fallback xmlns="">
      <p:transition spd="slow" advTm="997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99" y="703339"/>
            <a:ext cx="49053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eft Arrow 4"/>
          <p:cNvSpPr/>
          <p:nvPr/>
        </p:nvSpPr>
        <p:spPr bwMode="auto">
          <a:xfrm>
            <a:off x="4705660" y="1223231"/>
            <a:ext cx="733425" cy="485775"/>
          </a:xfrm>
          <a:prstGeom prst="leftArrow">
            <a:avLst/>
          </a:prstGeom>
          <a:gradFill rotWithShape="0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78450" y="3358029"/>
            <a:ext cx="3730573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/>
            <a:r>
              <a:rPr lang="en-US" sz="3200" b="1" i="1" dirty="0" smtClean="0"/>
              <a:t>~</a:t>
            </a:r>
            <a:r>
              <a:rPr lang="en-US" sz="5400" b="1" i="1" dirty="0" smtClean="0"/>
              <a:t>80% </a:t>
            </a:r>
            <a:r>
              <a:rPr lang="en-US" dirty="0" smtClean="0"/>
              <a:t>of problems</a:t>
            </a:r>
          </a:p>
          <a:p>
            <a:pPr marL="228600" indent="-228600"/>
            <a:r>
              <a:rPr lang="en-US" dirty="0" smtClean="0"/>
              <a:t>	caused by </a:t>
            </a:r>
            <a:r>
              <a:rPr lang="en-US" sz="4800" b="1" i="1" dirty="0" smtClean="0"/>
              <a:t>~20% </a:t>
            </a:r>
            <a:r>
              <a:rPr lang="en-US" b="1" i="1" dirty="0" smtClean="0"/>
              <a:t>patterns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0422" y="416829"/>
            <a:ext cx="3152273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/>
            <a:r>
              <a:rPr lang="en-US" dirty="0" smtClean="0"/>
              <a:t>YES we know this</a:t>
            </a:r>
          </a:p>
          <a:p>
            <a:pPr marL="228600" indent="-228600"/>
            <a:endParaRPr lang="en-US" dirty="0"/>
          </a:p>
          <a:p>
            <a:pPr marL="228600" indent="-228600"/>
            <a:r>
              <a:rPr lang="en-US" sz="3600" b="1" i="1" dirty="0" smtClean="0"/>
              <a:t>80%</a:t>
            </a:r>
            <a:r>
              <a:rPr lang="en-US" dirty="0" smtClean="0"/>
              <a:t> </a:t>
            </a:r>
            <a:r>
              <a:rPr lang="en-US" dirty="0" err="1" smtClean="0"/>
              <a:t>Dev</a:t>
            </a:r>
            <a:r>
              <a:rPr lang="en-US" dirty="0" smtClean="0"/>
              <a:t> Time in Bug Fixing</a:t>
            </a:r>
          </a:p>
          <a:p>
            <a:pPr marL="228600" indent="-228600"/>
            <a:endParaRPr lang="en-US" dirty="0"/>
          </a:p>
          <a:p>
            <a:pPr marL="228600" indent="-228600"/>
            <a:r>
              <a:rPr lang="en-US" sz="3200" b="1" i="1" dirty="0" smtClean="0"/>
              <a:t>$60B</a:t>
            </a:r>
            <a:r>
              <a:rPr lang="en-US" dirty="0" smtClean="0"/>
              <a:t> Defect Costs</a:t>
            </a:r>
          </a:p>
          <a:p>
            <a:pPr marL="228600" indent="-228600"/>
            <a:endParaRPr lang="en-US" dirty="0"/>
          </a:p>
          <a:p>
            <a:pPr marL="228600" indent="-228600"/>
            <a:r>
              <a:rPr lang="en-US" sz="2400" b="1" i="1" dirty="0" smtClean="0"/>
              <a:t>BUT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653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24"/>
    </mc:Choice>
    <mc:Fallback xmlns="">
      <p:transition spd="slow" advTm="65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21265" y="2139702"/>
            <a:ext cx="8245475" cy="781050"/>
          </a:xfrm>
          <a:prstGeom prst="rect">
            <a:avLst/>
          </a:prstGeom>
          <a:effectLst>
            <a:outerShdw dist="12700" dir="2700000" algn="tl" rotWithShape="0">
              <a:srgbClr val="FFFFFF"/>
            </a:outerShdw>
          </a:effectLst>
        </p:spPr>
        <p:txBody>
          <a:bodyPr anchor="ctr" anchorCtr="0"/>
          <a:lstStyle>
            <a:lvl1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EF6B24"/>
                </a:solidFill>
                <a:latin typeface="+mj-lt"/>
                <a:ea typeface="Lucida Sans Unicode" pitchFamily="34" charset="0"/>
                <a:cs typeface="Lucida Sans Unicode" pitchFamily="34" charset="0"/>
              </a:defRPr>
            </a:lvl1pPr>
            <a:lvl2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2pPr>
            <a:lvl3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3pPr>
            <a:lvl4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4pPr>
            <a:lvl5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5pPr>
            <a:lvl6pPr marL="4572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6pPr>
            <a:lvl7pPr marL="9144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7pPr>
            <a:lvl8pPr marL="13716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8pPr>
            <a:lvl9pPr marL="1828800"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pitchFamily="34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>
                <a:solidFill>
                  <a:srgbClr val="8DC63F"/>
                </a:solidFill>
                <a:latin typeface="Calibri"/>
              </a:rPr>
              <a:t>5</a:t>
            </a:r>
            <a:r>
              <a:rPr lang="en-US" sz="9600" dirty="0" smtClean="0">
                <a:solidFill>
                  <a:srgbClr val="8DC63F"/>
                </a:solidFill>
                <a:latin typeface="Calibri"/>
              </a:rPr>
              <a:t> Situations </a:t>
            </a:r>
            <a:r>
              <a:rPr lang="en-US" sz="6000" dirty="0" smtClean="0">
                <a:solidFill>
                  <a:srgbClr val="8DC63F"/>
                </a:solidFill>
                <a:latin typeface="Calibri"/>
              </a:rPr>
              <a:t>on </a:t>
            </a:r>
            <a:r>
              <a:rPr lang="en-US" sz="11500" dirty="0" smtClean="0">
                <a:solidFill>
                  <a:srgbClr val="8DC63F"/>
                </a:solidFill>
                <a:latin typeface="Calibri"/>
              </a:rPr>
              <a:t>WHY </a:t>
            </a:r>
            <a:r>
              <a:rPr lang="en-US" sz="6000" dirty="0" smtClean="0">
                <a:solidFill>
                  <a:srgbClr val="8DC63F"/>
                </a:solidFill>
                <a:latin typeface="Calibri"/>
              </a:rPr>
              <a:t>this happened, </a:t>
            </a:r>
            <a:r>
              <a:rPr lang="en-US" sz="11500" dirty="0" smtClean="0">
                <a:solidFill>
                  <a:srgbClr val="8DC63F"/>
                </a:solidFill>
                <a:latin typeface="Calibri"/>
              </a:rPr>
              <a:t>HOW </a:t>
            </a:r>
            <a:r>
              <a:rPr lang="en-US" sz="6000" dirty="0" smtClean="0">
                <a:solidFill>
                  <a:srgbClr val="8DC63F"/>
                </a:solidFill>
                <a:latin typeface="Calibri"/>
              </a:rPr>
              <a:t>to avoid it</a:t>
            </a:r>
          </a:p>
        </p:txBody>
      </p:sp>
    </p:spTree>
    <p:extLst>
      <p:ext uri="{BB962C8B-B14F-4D97-AF65-F5344CB8AC3E}">
        <p14:creationId xmlns:p14="http://schemas.microsoft.com/office/powerpoint/2010/main" val="155366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96"/>
    </mc:Choice>
    <mc:Fallback xmlns="">
      <p:transition spd="slow" advTm="21196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25625" y="51281"/>
            <a:ext cx="9501895" cy="4999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67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89"/>
    </mc:Choice>
    <mc:Fallback xmlns="">
      <p:transition spd="slow" advTm="4048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-5292" y="1553913"/>
            <a:ext cx="9144000" cy="5857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anchor="t" anchorCtr="0" compatLnSpc="1"/>
          <a:lstStyle>
            <a:lvl1pPr marL="0" marR="0" lvl="0" indent="0" algn="l" defTabSz="914400" rtl="0" fontAlgn="auto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000" b="1" i="0" u="none" strike="noStrike" kern="1200" cap="none" spc="0" baseline="0">
                <a:solidFill>
                  <a:srgbClr val="F88208"/>
                </a:solidFill>
                <a:uFillTx/>
                <a:latin typeface="Calibri"/>
                <a:cs typeface="Lucida Sans Unicode" pitchFamily="34"/>
              </a:defRPr>
            </a:lvl1pPr>
          </a:lstStyle>
          <a:p>
            <a:pPr algn="ctr"/>
            <a:r>
              <a:rPr lang="en-US" sz="9600" dirty="0" smtClean="0">
                <a:solidFill>
                  <a:schemeClr val="tx1"/>
                </a:solidFill>
              </a:rPr>
              <a:t>#Push </a:t>
            </a:r>
          </a:p>
          <a:p>
            <a:pPr algn="ctr"/>
            <a:r>
              <a:rPr lang="en-US" sz="9600" dirty="0" smtClean="0">
                <a:solidFill>
                  <a:schemeClr val="tx1"/>
                </a:solidFill>
              </a:rPr>
              <a:t>without a Plan</a:t>
            </a:r>
            <a:endParaRPr lang="en-US" sz="9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42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90"/>
    </mc:Choice>
    <mc:Fallback xmlns="">
      <p:transition spd="slow" advTm="6079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Landing Page of Super Bowl Ad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58980"/>
            <a:ext cx="9180512" cy="241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ular Callout 3"/>
          <p:cNvSpPr/>
          <p:nvPr/>
        </p:nvSpPr>
        <p:spPr>
          <a:xfrm>
            <a:off x="107504" y="4029912"/>
            <a:ext cx="4824536" cy="756084"/>
          </a:xfrm>
          <a:prstGeom prst="wedgeRectCallout">
            <a:avLst>
              <a:gd name="adj1" fmla="val -10884"/>
              <a:gd name="adj2" fmla="val -12772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 smtClean="0"/>
              <a:t>434 Resources </a:t>
            </a:r>
            <a:r>
              <a:rPr lang="en-US" sz="2400" dirty="0" smtClean="0"/>
              <a:t>in total on that page:</a:t>
            </a:r>
          </a:p>
          <a:p>
            <a:pPr algn="ctr"/>
            <a:r>
              <a:rPr lang="en-US" sz="2400" dirty="0" smtClean="0"/>
              <a:t>230 JPEGs, 75 PNGs, 50 GIFs, …</a:t>
            </a:r>
            <a:endParaRPr lang="en-US" sz="2400" dirty="0"/>
          </a:p>
        </p:txBody>
      </p:sp>
      <p:sp>
        <p:nvSpPr>
          <p:cNvPr id="5" name="Rectangular Callout 4"/>
          <p:cNvSpPr/>
          <p:nvPr/>
        </p:nvSpPr>
        <p:spPr>
          <a:xfrm>
            <a:off x="5724129" y="789552"/>
            <a:ext cx="3436058" cy="990110"/>
          </a:xfrm>
          <a:prstGeom prst="wedgeRectCallout">
            <a:avLst>
              <a:gd name="adj1" fmla="val 28860"/>
              <a:gd name="adj2" fmla="val 7002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Total size of ~ </a:t>
            </a:r>
            <a:r>
              <a:rPr lang="en-US" sz="3600" b="1" i="1" dirty="0" smtClean="0"/>
              <a:t>20MB</a:t>
            </a:r>
            <a:endParaRPr 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270409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24"/>
    </mc:Choice>
    <mc:Fallback xmlns="">
      <p:transition spd="slow" advTm="91124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m.store.com redirects to www.store.com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18" y="1707654"/>
            <a:ext cx="9022692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ular Callout 3"/>
          <p:cNvSpPr/>
          <p:nvPr/>
        </p:nvSpPr>
        <p:spPr>
          <a:xfrm>
            <a:off x="480265" y="756114"/>
            <a:ext cx="3359021" cy="821500"/>
          </a:xfrm>
          <a:prstGeom prst="wedgeRoundRectCallout">
            <a:avLst>
              <a:gd name="adj1" fmla="val 27232"/>
              <a:gd name="adj2" fmla="val 9398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 smtClean="0"/>
              <a:t>ALL</a:t>
            </a:r>
            <a:r>
              <a:rPr lang="en-US" sz="2400" dirty="0" smtClean="0"/>
              <a:t> </a:t>
            </a:r>
            <a:r>
              <a:rPr lang="en-US" dirty="0" smtClean="0"/>
              <a:t>CSS and JS files are redirected to the www domain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111681" y="759876"/>
            <a:ext cx="3600400" cy="817738"/>
          </a:xfrm>
          <a:prstGeom prst="wedgeRoundRectCallout">
            <a:avLst>
              <a:gd name="adj1" fmla="val 29841"/>
              <a:gd name="adj2" fmla="val 7803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a lot of time “wasted” especially on high latency mobile connections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1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580"/>
    </mc:Choice>
    <mc:Fallback xmlns="">
      <p:transition spd="slow" advTm="9258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2030424"/>
            <a:ext cx="7632848" cy="1082651"/>
          </a:xfrm>
          <a:prstGeom prst="rect">
            <a:avLst/>
          </a:prstGeom>
        </p:spPr>
        <p:txBody>
          <a:bodyPr anchor="ctr"/>
          <a:lstStyle>
            <a:lvl1pPr eaLnBrk="1" hangingPunct="1">
              <a:lnSpc>
                <a:spcPct val="75000"/>
              </a:lnSpc>
              <a:defRPr sz="2800">
                <a:latin typeface="Interstate-Regular"/>
                <a:ea typeface="MS PGothic" panose="020B0600070205080204" pitchFamily="34" charset="-128"/>
                <a:cs typeface="Lucida Sans Unicode" pitchFamily="34" charset="0"/>
              </a:defRPr>
            </a:lvl1pPr>
            <a:lvl2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2pPr>
            <a:lvl3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3pPr>
            <a:lvl4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4pPr>
            <a:lvl5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5pPr>
            <a:lvl6pPr marL="4572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sz="9600" dirty="0" smtClean="0"/>
              <a:t>WHY we are here TODAY…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6136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7"/>
    </mc:Choice>
    <mc:Fallback xmlns="">
      <p:transition spd="slow" advTm="443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Fifa.com during </a:t>
            </a:r>
            <a:r>
              <a:rPr lang="en-US" dirty="0" err="1" smtClean="0"/>
              <a:t>Worldcup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60" y="1200150"/>
            <a:ext cx="827722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4515966"/>
            <a:ext cx="8797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http://apmblog.compuware.com/2014/05/21/is-the-fifa-world-cup-website-ready-for-the-tournament/</a:t>
            </a:r>
          </a:p>
        </p:txBody>
      </p:sp>
    </p:spTree>
    <p:extLst>
      <p:ext uri="{BB962C8B-B14F-4D97-AF65-F5344CB8AC3E}">
        <p14:creationId xmlns:p14="http://schemas.microsoft.com/office/powerpoint/2010/main" val="36953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397"/>
    </mc:Choice>
    <mc:Fallback xmlns="">
      <p:transition spd="slow" advTm="7239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5292" y="473792"/>
            <a:ext cx="9144000" cy="5857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anchor="t" anchorCtr="0" compatLnSpc="1"/>
          <a:lstStyle>
            <a:lvl1pPr marL="0" marR="0" lvl="0" indent="0" algn="l" defTabSz="914400" rtl="0" fontAlgn="auto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000" b="1" i="0" u="none" strike="noStrike" kern="1200" cap="none" spc="0" baseline="0">
                <a:solidFill>
                  <a:srgbClr val="F88208"/>
                </a:solidFill>
                <a:uFillTx/>
                <a:latin typeface="Calibri"/>
                <a:cs typeface="Lucida Sans Unicode" pitchFamily="34"/>
              </a:defRPr>
            </a:lvl1pPr>
          </a:lstStyle>
          <a:p>
            <a:pPr algn="ctr"/>
            <a:r>
              <a:rPr lang="en-US" sz="9600" dirty="0" smtClean="0">
                <a:solidFill>
                  <a:schemeClr val="tx1"/>
                </a:solidFill>
              </a:rPr>
              <a:t># Images</a:t>
            </a:r>
          </a:p>
          <a:p>
            <a:pPr algn="ctr"/>
            <a:endParaRPr lang="en-US" sz="4400" dirty="0" smtClean="0">
              <a:solidFill>
                <a:schemeClr val="tx1"/>
              </a:solidFill>
            </a:endParaRPr>
          </a:p>
          <a:p>
            <a:pPr algn="ctr"/>
            <a:r>
              <a:rPr lang="en-US" sz="9600" dirty="0" smtClean="0">
                <a:solidFill>
                  <a:schemeClr val="tx1"/>
                </a:solidFill>
              </a:rPr>
              <a:t># Redirects</a:t>
            </a:r>
          </a:p>
          <a:p>
            <a:pPr algn="ctr"/>
            <a:endParaRPr lang="en-US" sz="4400" dirty="0" smtClean="0">
              <a:solidFill>
                <a:schemeClr val="tx1"/>
              </a:solidFill>
            </a:endParaRPr>
          </a:p>
          <a:p>
            <a:pPr algn="ctr"/>
            <a:r>
              <a:rPr lang="en-US" sz="9600" dirty="0" smtClean="0">
                <a:solidFill>
                  <a:schemeClr val="tx1"/>
                </a:solidFill>
              </a:rPr>
              <a:t>Size of Resources</a:t>
            </a:r>
            <a:endParaRPr lang="en-US" sz="9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70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05"/>
    </mc:Choice>
    <mc:Fallback xmlns="">
      <p:transition spd="slow" advTm="41205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24543" y="0"/>
            <a:ext cx="10212457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38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52"/>
    </mc:Choice>
    <mc:Fallback xmlns="">
      <p:transition spd="slow" advTm="23452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-5292" y="977848"/>
            <a:ext cx="9144000" cy="5857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anchor="t" anchorCtr="0" compatLnSpc="1"/>
          <a:lstStyle>
            <a:lvl1pPr marL="0" marR="0" lvl="0" indent="0" algn="l" defTabSz="914400" rtl="0" fontAlgn="auto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000" b="1" i="0" u="none" strike="noStrike" kern="1200" cap="none" spc="0" baseline="0">
                <a:solidFill>
                  <a:srgbClr val="F88208"/>
                </a:solidFill>
                <a:uFillTx/>
                <a:latin typeface="Calibri"/>
                <a:cs typeface="Lucida Sans Unicode" pitchFamily="34"/>
              </a:defRPr>
            </a:lvl1pPr>
          </a:lstStyle>
          <a:p>
            <a:pPr algn="ctr"/>
            <a:r>
              <a:rPr lang="en-US" sz="9600" dirty="0" smtClean="0">
                <a:solidFill>
                  <a:schemeClr val="tx1"/>
                </a:solidFill>
              </a:rPr>
              <a:t>#“Blindly” (Re)use Existing Components</a:t>
            </a:r>
            <a:endParaRPr lang="en-US" sz="9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5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06"/>
    </mc:Choice>
    <mc:Fallback xmlns="">
      <p:transition spd="slow" advTm="69006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Requirement: We need a report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88" y="951570"/>
            <a:ext cx="9086912" cy="332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44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803"/>
    </mc:Choice>
    <mc:Fallback xmlns="">
      <p:transition spd="slow" advTm="85803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Hibernate results in 4k+ SQL Statements to display 3 items!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2" y="2085696"/>
            <a:ext cx="8890847" cy="145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2305889" y="915566"/>
            <a:ext cx="2592288" cy="1170130"/>
          </a:xfrm>
          <a:prstGeom prst="wedgeRoundRectCallout">
            <a:avLst>
              <a:gd name="adj1" fmla="val 41641"/>
              <a:gd name="adj2" fmla="val 8092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Hibernate Executes 4k+ Statements</a:t>
            </a:r>
            <a:endParaRPr lang="en-US" sz="24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258217" y="915566"/>
            <a:ext cx="2448272" cy="1008112"/>
          </a:xfrm>
          <a:prstGeom prst="wedgeRoundRectCallout">
            <a:avLst>
              <a:gd name="adj1" fmla="val 26908"/>
              <a:gd name="adj2" fmla="val 7266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Individual Execution VERY FAST</a:t>
            </a:r>
            <a:endParaRPr lang="en-US" sz="24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194321" y="3651870"/>
            <a:ext cx="2592288" cy="864096"/>
          </a:xfrm>
          <a:prstGeom prst="wedgeRoundRectCallout">
            <a:avLst>
              <a:gd name="adj1" fmla="val 36986"/>
              <a:gd name="adj2" fmla="val -16337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But Total SUM takes </a:t>
            </a:r>
            <a:r>
              <a:rPr lang="en-US" sz="2400" b="1" i="1" dirty="0" smtClean="0"/>
              <a:t>6s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85171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43"/>
    </mc:Choice>
    <mc:Fallback xmlns="">
      <p:transition spd="slow" advTm="72043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5292" y="1193872"/>
            <a:ext cx="9144000" cy="5857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anchor="t" anchorCtr="0" compatLnSpc="1"/>
          <a:lstStyle>
            <a:lvl1pPr marL="0" marR="0" lvl="0" indent="0" algn="l" defTabSz="914400" rtl="0" fontAlgn="auto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000" b="1" i="0" u="none" strike="noStrike" kern="1200" cap="none" spc="0" baseline="0">
                <a:solidFill>
                  <a:srgbClr val="F88208"/>
                </a:solidFill>
                <a:uFillTx/>
                <a:latin typeface="Calibri"/>
                <a:cs typeface="Lucida Sans Unicode" pitchFamily="34"/>
              </a:defRPr>
            </a:lvl1pPr>
          </a:lstStyle>
          <a:p>
            <a:pPr algn="ctr"/>
            <a:r>
              <a:rPr lang="en-US" sz="9600" dirty="0" smtClean="0">
                <a:solidFill>
                  <a:schemeClr val="tx1"/>
                </a:solidFill>
              </a:rPr>
              <a:t># SQL Executions</a:t>
            </a:r>
          </a:p>
          <a:p>
            <a:pPr algn="ctr"/>
            <a:endParaRPr lang="en-US" sz="4400" dirty="0" smtClean="0">
              <a:solidFill>
                <a:schemeClr val="tx1"/>
              </a:solidFill>
            </a:endParaRPr>
          </a:p>
          <a:p>
            <a:pPr algn="ctr"/>
            <a:r>
              <a:rPr lang="en-US" sz="9600" dirty="0" smtClean="0">
                <a:solidFill>
                  <a:schemeClr val="tx1"/>
                </a:solidFill>
              </a:rPr>
              <a:t># of SAME SQLs</a:t>
            </a:r>
            <a:endParaRPr lang="en-US" sz="9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29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77"/>
    </mc:Choice>
    <mc:Fallback xmlns="">
      <p:transition spd="slow" advTm="31677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0225" y="-1300163"/>
            <a:ext cx="10206038" cy="774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378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4"/>
    </mc:Choice>
    <mc:Fallback xmlns="">
      <p:transition spd="slow" advTm="18744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123950"/>
            <a:ext cx="9144000" cy="7810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anchor="t" anchorCtr="0" compatLnSpc="1"/>
          <a:lstStyle>
            <a:lvl1pPr marL="0" marR="0" lvl="0" indent="0" algn="l" defTabSz="914400" rtl="0" fontAlgn="auto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000" b="1" i="0" u="none" strike="noStrike" kern="1200" cap="none" spc="0" baseline="0">
                <a:solidFill>
                  <a:srgbClr val="F88208"/>
                </a:solidFill>
                <a:uFillTx/>
                <a:latin typeface="Calibri"/>
                <a:cs typeface="Lucida Sans Unicode" pitchFamily="34"/>
              </a:defRPr>
            </a:lvl1pPr>
          </a:lstStyle>
          <a:p>
            <a:pPr algn="ctr"/>
            <a:r>
              <a:rPr lang="en-US" sz="9600" dirty="0" smtClean="0">
                <a:solidFill>
                  <a:schemeClr val="tx1"/>
                </a:solidFill>
              </a:rPr>
              <a:t>Architectural Decisions gone Bad</a:t>
            </a:r>
            <a:endParaRPr lang="en-US" sz="9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94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6"/>
    </mc:Choice>
    <mc:Fallback xmlns="">
      <p:transition spd="slow" advTm="10826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Symptoms</a:t>
            </a:r>
          </a:p>
          <a:p>
            <a:pPr lvl="1"/>
            <a:r>
              <a:rPr lang="en-US" dirty="0" smtClean="0"/>
              <a:t>HTML takes between 60 and 120s to render</a:t>
            </a:r>
          </a:p>
          <a:p>
            <a:pPr lvl="1"/>
            <a:r>
              <a:rPr lang="en-US" dirty="0" smtClean="0"/>
              <a:t>High GC Time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Developer Assumptions</a:t>
            </a:r>
          </a:p>
          <a:p>
            <a:pPr lvl="1"/>
            <a:r>
              <a:rPr lang="en-US" dirty="0" smtClean="0"/>
              <a:t>Bad GC Tuning</a:t>
            </a:r>
          </a:p>
          <a:p>
            <a:pPr lvl="1"/>
            <a:r>
              <a:rPr lang="en-US" dirty="0" smtClean="0"/>
              <a:t>Probably bad Database Performance as rendering was simple</a:t>
            </a:r>
          </a:p>
          <a:p>
            <a:pPr lvl="1"/>
            <a:endParaRPr lang="en-US" dirty="0"/>
          </a:p>
          <a:p>
            <a:r>
              <a:rPr lang="en-US" b="1" i="1" dirty="0" smtClean="0"/>
              <a:t>Result</a:t>
            </a:r>
            <a:r>
              <a:rPr lang="en-US" dirty="0" smtClean="0"/>
              <a:t>: 2 Years of Finger pointing between Dev and DBA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Project: Online Room Reservation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3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7584" y="2030424"/>
            <a:ext cx="7632848" cy="1082651"/>
          </a:xfrm>
          <a:prstGeom prst="rect">
            <a:avLst/>
          </a:prstGeom>
        </p:spPr>
        <p:txBody>
          <a:bodyPr anchor="ctr"/>
          <a:lstStyle>
            <a:lvl1pPr eaLnBrk="1" hangingPunct="1">
              <a:lnSpc>
                <a:spcPct val="75000"/>
              </a:lnSpc>
              <a:defRPr sz="2800">
                <a:latin typeface="Interstate-Regular"/>
                <a:ea typeface="MS PGothic" panose="020B0600070205080204" pitchFamily="34" charset="-128"/>
                <a:cs typeface="Lucida Sans Unicode" pitchFamily="34" charset="0"/>
              </a:defRPr>
            </a:lvl1pPr>
            <a:lvl2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2pPr>
            <a:lvl3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3pPr>
            <a:lvl4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4pPr>
            <a:lvl5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5pPr>
            <a:lvl6pPr marL="4572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sz="5400" dirty="0" smtClean="0"/>
              <a:t>Nobody wants this …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07854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7"/>
    </mc:Choice>
    <mc:Fallback xmlns="">
      <p:transition spd="slow" advTm="2947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Developers built own monitoring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9512" y="992509"/>
            <a:ext cx="87849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roomreservationReport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officeId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long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System.currentTimeMillis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Object data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loadDataForOffice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officeId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long </a:t>
            </a:r>
            <a:r>
              <a:rPr lang="en-U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dataLoadTime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System.currentTimeMillis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generateReport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officeId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9659" y="3651869"/>
            <a:ext cx="3631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Avg. Data Load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45s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64088" y="3662060"/>
            <a:ext cx="3079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DB Tool says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Avg.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SQL Query: </a:t>
            </a:r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&lt;1ms!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22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#1: Loading too much data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3"/>
          <a:stretch/>
        </p:blipFill>
        <p:spPr bwMode="auto">
          <a:xfrm>
            <a:off x="449341" y="1707654"/>
            <a:ext cx="8694659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4499992" y="627534"/>
            <a:ext cx="3312368" cy="720080"/>
          </a:xfrm>
          <a:prstGeom prst="wedgeRoundRectCallout">
            <a:avLst>
              <a:gd name="adj1" fmla="val 14422"/>
              <a:gd name="adj2" fmla="val 18736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 smtClean="0"/>
              <a:t>24889!</a:t>
            </a:r>
            <a:r>
              <a:rPr lang="en-US" sz="2400" dirty="0" smtClean="0"/>
              <a:t> Calls to the Database API!</a:t>
            </a:r>
            <a:endParaRPr lang="en-US" sz="24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2123728" y="3867894"/>
            <a:ext cx="3600400" cy="1008112"/>
          </a:xfrm>
          <a:prstGeom prst="wedgeRoundRectCallout">
            <a:avLst>
              <a:gd name="adj1" fmla="val 38369"/>
              <a:gd name="adj2" fmla="val -11669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High CPU and High Memory Usage to keep all data in Memory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396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7" y="971550"/>
            <a:ext cx="8602663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#2: On individual connections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452320" y="123478"/>
            <a:ext cx="1649659" cy="1080120"/>
          </a:xfrm>
          <a:prstGeom prst="wedgeRoundRectCallout">
            <a:avLst>
              <a:gd name="adj1" fmla="val -68574"/>
              <a:gd name="adj2" fmla="val 5254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 smtClean="0"/>
              <a:t>12444!</a:t>
            </a:r>
            <a:r>
              <a:rPr lang="en-US" sz="2000" dirty="0" smtClean="0"/>
              <a:t> individual connections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35896" y="4068828"/>
            <a:ext cx="2376264" cy="927371"/>
          </a:xfrm>
          <a:prstGeom prst="wedgeRoundRectCallout">
            <a:avLst>
              <a:gd name="adj1" fmla="val -46149"/>
              <a:gd name="adj2" fmla="val -10829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Classical N+1 Query Problem</a:t>
            </a:r>
            <a:endParaRPr lang="en-US" sz="24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876256" y="3363839"/>
            <a:ext cx="1741081" cy="720080"/>
          </a:xfrm>
          <a:prstGeom prst="wedgeRoundRectCallout">
            <a:avLst>
              <a:gd name="adj1" fmla="val 51742"/>
              <a:gd name="adj2" fmla="val -16528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Individual SQL really </a:t>
            </a:r>
            <a:r>
              <a:rPr lang="en-US" b="1" i="1" dirty="0" smtClean="0"/>
              <a:t>&lt;1ms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94180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8585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3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33"/>
    </mc:Choice>
    <mc:Fallback xmlns="">
      <p:transition spd="slow" advTm="15833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361950"/>
            <a:ext cx="82296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9600" b="1" kern="0" dirty="0" smtClean="0">
                <a:solidFill>
                  <a:srgbClr val="312F31"/>
                </a:solidFill>
              </a:rPr>
              <a:t>Don’t assume</a:t>
            </a:r>
          </a:p>
          <a:p>
            <a:pPr algn="ctr">
              <a:defRPr/>
            </a:pPr>
            <a:endParaRPr lang="en-US" sz="6000" b="1" kern="0" dirty="0" smtClean="0">
              <a:solidFill>
                <a:srgbClr val="312F31"/>
              </a:solidFill>
            </a:endParaRPr>
          </a:p>
          <a:p>
            <a:pPr algn="ctr">
              <a:defRPr/>
            </a:pPr>
            <a:r>
              <a:rPr lang="en-US" sz="6000" b="1" kern="0" dirty="0" smtClean="0">
                <a:solidFill>
                  <a:srgbClr val="312F31"/>
                </a:solidFill>
              </a:rPr>
              <a:t>You know the environment</a:t>
            </a:r>
            <a:endParaRPr lang="en-US" sz="9600" b="1" kern="0" dirty="0">
              <a:solidFill>
                <a:srgbClr val="312F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24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98"/>
    </mc:Choice>
    <mc:Fallback xmlns="">
      <p:transition spd="slow" advTm="16798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Calculation Issues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03939"/>
            <a:ext cx="2679544" cy="404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003939"/>
            <a:ext cx="5414477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477" y="2762570"/>
            <a:ext cx="4572000" cy="228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ular Callout 6"/>
          <p:cNvSpPr/>
          <p:nvPr/>
        </p:nvSpPr>
        <p:spPr>
          <a:xfrm>
            <a:off x="653972" y="2647950"/>
            <a:ext cx="2438399" cy="1071273"/>
          </a:xfrm>
          <a:prstGeom prst="wedgeRectCallout">
            <a:avLst>
              <a:gd name="adj1" fmla="val 3514"/>
              <a:gd name="adj2" fmla="val 8994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prstClr val="black"/>
                </a:solidFill>
              </a:rPr>
              <a:t>480km</a:t>
            </a:r>
            <a:r>
              <a:rPr lang="en-US" sz="2800" dirty="0" smtClean="0">
                <a:solidFill>
                  <a:prstClr val="black"/>
                </a:solidFill>
              </a:rPr>
              <a:t> biking in </a:t>
            </a:r>
            <a:r>
              <a:rPr lang="en-US" sz="2800" b="1" i="1" dirty="0" smtClean="0">
                <a:solidFill>
                  <a:prstClr val="black"/>
                </a:solidFill>
              </a:rPr>
              <a:t>1 hour!</a:t>
            </a:r>
            <a:endParaRPr lang="en-US" sz="2800" b="1" i="1" dirty="0">
              <a:solidFill>
                <a:prstClr val="black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6459711" y="1192202"/>
            <a:ext cx="2438399" cy="1071273"/>
          </a:xfrm>
          <a:prstGeom prst="wedgeRectCallout">
            <a:avLst>
              <a:gd name="adj1" fmla="val -77854"/>
              <a:gd name="adj2" fmla="val 4243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 smtClean="0">
                <a:solidFill>
                  <a:prstClr val="black"/>
                </a:solidFill>
              </a:rPr>
              <a:t>Solution: </a:t>
            </a:r>
            <a:r>
              <a:rPr lang="en-US" sz="2000" dirty="0" smtClean="0">
                <a:solidFill>
                  <a:prstClr val="black"/>
                </a:solidFill>
              </a:rPr>
              <a:t>Unit Test in Live App reports Geo </a:t>
            </a:r>
            <a:r>
              <a:rPr lang="en-US" sz="2000" dirty="0" err="1" smtClean="0">
                <a:solidFill>
                  <a:prstClr val="black"/>
                </a:solidFill>
              </a:rPr>
              <a:t>Calc</a:t>
            </a:r>
            <a:r>
              <a:rPr lang="en-US" sz="2000" dirty="0" smtClean="0">
                <a:solidFill>
                  <a:prstClr val="black"/>
                </a:solidFill>
              </a:rPr>
              <a:t> Problems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6416580" y="2952750"/>
            <a:ext cx="2438399" cy="1071273"/>
          </a:xfrm>
          <a:prstGeom prst="wedgeRectCallout">
            <a:avLst>
              <a:gd name="adj1" fmla="val -77854"/>
              <a:gd name="adj2" fmla="val 4887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 smtClean="0">
                <a:solidFill>
                  <a:prstClr val="black"/>
                </a:solidFill>
              </a:rPr>
              <a:t>Finding: </a:t>
            </a:r>
            <a:r>
              <a:rPr lang="en-US" sz="2000" dirty="0" smtClean="0">
                <a:solidFill>
                  <a:prstClr val="black"/>
                </a:solidFill>
              </a:rPr>
              <a:t>Only happens on certain Android versions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171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158"/>
    </mc:Choice>
    <mc:Fallback xmlns="">
      <p:transition spd="slow" advTm="226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Issues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63625"/>
            <a:ext cx="8991600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ular Callout 4"/>
          <p:cNvSpPr/>
          <p:nvPr/>
        </p:nvSpPr>
        <p:spPr>
          <a:xfrm>
            <a:off x="2667000" y="1428750"/>
            <a:ext cx="2438399" cy="1071273"/>
          </a:xfrm>
          <a:prstGeom prst="wedgeRectCallout">
            <a:avLst>
              <a:gd name="adj1" fmla="val 3514"/>
              <a:gd name="adj2" fmla="val 8994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prstClr val="black"/>
                </a:solidFill>
              </a:rPr>
              <a:t>Impact of bad 3</a:t>
            </a:r>
            <a:r>
              <a:rPr lang="en-US" sz="2800" b="1" i="1" baseline="30000" dirty="0" smtClean="0">
                <a:solidFill>
                  <a:prstClr val="black"/>
                </a:solidFill>
              </a:rPr>
              <a:t>rd</a:t>
            </a:r>
            <a:r>
              <a:rPr lang="en-US" sz="2800" b="1" i="1" dirty="0" smtClean="0">
                <a:solidFill>
                  <a:prstClr val="black"/>
                </a:solidFill>
              </a:rPr>
              <a:t> party calls</a:t>
            </a:r>
            <a:endParaRPr lang="en-US" sz="2800" b="1" i="1" dirty="0">
              <a:solidFill>
                <a:prstClr val="black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9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498"/>
    </mc:Choice>
    <mc:Fallback xmlns="">
      <p:transition spd="slow" advTm="76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5292" y="699542"/>
            <a:ext cx="9144000" cy="5857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anchor="t" anchorCtr="0" compatLnSpc="1"/>
          <a:lstStyle>
            <a:lvl1pPr marL="0" marR="0" lvl="0" indent="0" algn="l" defTabSz="914400" rtl="0" fontAlgn="auto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000" b="1" i="0" u="none" strike="noStrike" kern="1200" cap="none" spc="0" baseline="0">
                <a:solidFill>
                  <a:srgbClr val="F88208"/>
                </a:solidFill>
                <a:uFillTx/>
                <a:latin typeface="Calibri"/>
                <a:cs typeface="Lucida Sans Unicode" pitchFamily="34"/>
              </a:defRPr>
            </a:lvl1pPr>
          </a:lstStyle>
          <a:p>
            <a:pPr algn="ctr"/>
            <a:r>
              <a:rPr lang="en-US" sz="9600" dirty="0">
                <a:solidFill>
                  <a:schemeClr val="tx1"/>
                </a:solidFill>
              </a:rPr>
              <a:t># Functional </a:t>
            </a:r>
            <a:r>
              <a:rPr lang="en-US" sz="9600" dirty="0" smtClean="0">
                <a:solidFill>
                  <a:schemeClr val="tx1"/>
                </a:solidFill>
              </a:rPr>
              <a:t>Errors</a:t>
            </a:r>
          </a:p>
          <a:p>
            <a:pPr algn="ctr"/>
            <a:endParaRPr lang="en-US" sz="4400" dirty="0" smtClean="0">
              <a:solidFill>
                <a:schemeClr val="tx1"/>
              </a:solidFill>
            </a:endParaRPr>
          </a:p>
          <a:p>
            <a:pPr algn="ctr"/>
            <a:r>
              <a:rPr lang="en-US" sz="9600" dirty="0" smtClean="0">
                <a:solidFill>
                  <a:schemeClr val="tx1"/>
                </a:solidFill>
              </a:rPr>
              <a:t>3</a:t>
            </a:r>
            <a:r>
              <a:rPr lang="en-US" sz="9600" baseline="30000" dirty="0" smtClean="0">
                <a:solidFill>
                  <a:schemeClr val="tx1"/>
                </a:solidFill>
              </a:rPr>
              <a:t>rd</a:t>
            </a:r>
            <a:r>
              <a:rPr lang="en-US" sz="9600" dirty="0" smtClean="0">
                <a:solidFill>
                  <a:schemeClr val="tx1"/>
                </a:solidFill>
              </a:rPr>
              <a:t> Party calls</a:t>
            </a:r>
          </a:p>
        </p:txBody>
      </p:sp>
    </p:spTree>
    <p:extLst>
      <p:ext uri="{BB962C8B-B14F-4D97-AF65-F5344CB8AC3E}">
        <p14:creationId xmlns:p14="http://schemas.microsoft.com/office/powerpoint/2010/main" val="344000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11"/>
    </mc:Choice>
    <mc:Fallback xmlns="">
      <p:transition spd="slow" advTm="14511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0538"/>
            <a:ext cx="10167838" cy="516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06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05"/>
    </mc:Choice>
    <mc:Fallback xmlns="">
      <p:transition spd="slow" advTm="47005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123950"/>
            <a:ext cx="9144000" cy="7810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anchor="t" anchorCtr="0" compatLnSpc="1"/>
          <a:lstStyle>
            <a:lvl1pPr marL="0" marR="0" lvl="0" indent="0" algn="l" defTabSz="914400" rtl="0" fontAlgn="auto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000" b="1" i="0" u="none" strike="noStrike" kern="1200" cap="none" spc="0" baseline="0">
                <a:solidFill>
                  <a:srgbClr val="F88208"/>
                </a:solidFill>
                <a:uFillTx/>
                <a:latin typeface="Calibri"/>
                <a:cs typeface="Lucida Sans Unicode" pitchFamily="34"/>
              </a:defRPr>
            </a:lvl1pPr>
          </a:lstStyle>
          <a:p>
            <a:pPr algn="ctr"/>
            <a:r>
              <a:rPr lang="en-US" sz="9600" dirty="0" smtClean="0">
                <a:solidFill>
                  <a:schemeClr val="tx1"/>
                </a:solidFill>
              </a:rPr>
              <a:t>Deployment gone bad</a:t>
            </a:r>
          </a:p>
        </p:txBody>
      </p:sp>
    </p:spTree>
    <p:extLst>
      <p:ext uri="{BB962C8B-B14F-4D97-AF65-F5344CB8AC3E}">
        <p14:creationId xmlns:p14="http://schemas.microsoft.com/office/powerpoint/2010/main" val="359872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72"/>
    </mc:Choice>
    <mc:Fallback xmlns="">
      <p:transition spd="slow" advTm="1157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9144000" cy="5426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2930" y="1419622"/>
            <a:ext cx="7632848" cy="1082651"/>
          </a:xfrm>
          <a:prstGeom prst="rect">
            <a:avLst/>
          </a:prstGeom>
        </p:spPr>
        <p:txBody>
          <a:bodyPr anchor="ctr"/>
          <a:lstStyle>
            <a:lvl1pPr eaLnBrk="1" hangingPunct="1">
              <a:lnSpc>
                <a:spcPct val="75000"/>
              </a:lnSpc>
              <a:defRPr sz="2800">
                <a:latin typeface="Interstate-Regular"/>
                <a:ea typeface="MS PGothic" panose="020B0600070205080204" pitchFamily="34" charset="-128"/>
                <a:cs typeface="Lucida Sans Unicode" pitchFamily="34" charset="0"/>
              </a:defRPr>
            </a:lvl1pPr>
            <a:lvl2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2pPr>
            <a:lvl3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3pPr>
            <a:lvl4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4pPr>
            <a:lvl5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5pPr>
            <a:lvl6pPr marL="4572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sz="5400" dirty="0" smtClean="0">
                <a:solidFill>
                  <a:srgbClr val="00B0F0"/>
                </a:solidFill>
              </a:rPr>
              <a:t>Unless you work for Google or Microsoft </a:t>
            </a:r>
            <a:r>
              <a:rPr lang="en-US" sz="5400" dirty="0" smtClean="0">
                <a:solidFill>
                  <a:srgbClr val="00B0F0"/>
                </a:solidFill>
                <a:sym typeface="Wingdings" panose="05000000000000000000" pitchFamily="2" charset="2"/>
              </a:rPr>
              <a:t></a:t>
            </a:r>
            <a:endParaRPr lang="en-US" sz="5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7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28"/>
    </mc:Choice>
    <mc:Fallback xmlns="">
      <p:transition spd="slow" advTm="12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" y="-52319"/>
            <a:ext cx="9112524" cy="2519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9" y="2697749"/>
            <a:ext cx="9145016" cy="2458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499" y="163705"/>
            <a:ext cx="181261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Test Environment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499" y="2689237"/>
            <a:ext cx="247317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Production Environment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097426" y="1184753"/>
            <a:ext cx="432048" cy="18041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04983" y="3866807"/>
            <a:ext cx="432048" cy="1804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05383" y="667761"/>
            <a:ext cx="432048" cy="18041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58016" y="3332057"/>
            <a:ext cx="432048" cy="1804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217551" y="1289980"/>
            <a:ext cx="576064" cy="24187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282002" y="3987148"/>
            <a:ext cx="576064" cy="224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673380" y="2058584"/>
            <a:ext cx="456474" cy="31388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730274" y="4764660"/>
            <a:ext cx="447162" cy="296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ular Callout 16"/>
          <p:cNvSpPr/>
          <p:nvPr/>
        </p:nvSpPr>
        <p:spPr>
          <a:xfrm>
            <a:off x="516343" y="3408722"/>
            <a:ext cx="1177280" cy="288032"/>
          </a:xfrm>
          <a:prstGeom prst="wedgeRoundRectCallout">
            <a:avLst>
              <a:gd name="adj1" fmla="val 19566"/>
              <a:gd name="adj2" fmla="val 10432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8x slower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6937631" y="3822657"/>
            <a:ext cx="1512168" cy="288032"/>
          </a:xfrm>
          <a:prstGeom prst="wedgeRoundRectCallout">
            <a:avLst>
              <a:gd name="adj1" fmla="val -57463"/>
              <a:gd name="adj2" fmla="val 3348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dirty="0" smtClean="0"/>
              <a:t>x more SQL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479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91"/>
    </mc:Choice>
    <mc:Fallback xmlns="">
      <p:transition spd="slow" advTm="127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55826"/>
            <a:ext cx="4032448" cy="40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97" y="902089"/>
            <a:ext cx="3897106" cy="399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87338" y="398033"/>
            <a:ext cx="181261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Test Environment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80112" y="398033"/>
            <a:ext cx="247317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Production Environment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004048" y="1334137"/>
            <a:ext cx="3699555" cy="180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95062" y="3782409"/>
            <a:ext cx="3699555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7308304" y="2705329"/>
            <a:ext cx="1728192" cy="1384545"/>
          </a:xfrm>
          <a:prstGeom prst="wedgeRoundRectCallout">
            <a:avLst>
              <a:gd name="adj1" fmla="val -52340"/>
              <a:gd name="adj2" fmla="val -6673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Hibernate, </a:t>
            </a:r>
            <a:r>
              <a:rPr lang="en-US" dirty="0" err="1" smtClean="0"/>
              <a:t>Classloading</a:t>
            </a:r>
            <a:r>
              <a:rPr lang="en-US" dirty="0" smtClean="0"/>
              <a:t>, XML – The Key Hotspots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7308304" y="2705328"/>
            <a:ext cx="1728192" cy="1384545"/>
          </a:xfrm>
          <a:prstGeom prst="wedgeRoundRectCallout">
            <a:avLst>
              <a:gd name="adj1" fmla="val -55401"/>
              <a:gd name="adj2" fmla="val 6317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Hibernate, </a:t>
            </a:r>
            <a:r>
              <a:rPr lang="en-US" sz="1400" dirty="0" err="1" smtClean="0"/>
              <a:t>Classloading</a:t>
            </a:r>
            <a:r>
              <a:rPr lang="en-US" sz="1400" dirty="0" smtClean="0"/>
              <a:t>, XML – The Key Hotspots</a:t>
            </a:r>
          </a:p>
          <a:p>
            <a:pPr algn="ctr"/>
            <a:endParaRPr lang="en-US" sz="600" dirty="0"/>
          </a:p>
          <a:p>
            <a:pPr algn="ctr"/>
            <a:r>
              <a:rPr lang="en-US" sz="1400" dirty="0" smtClean="0"/>
              <a:t>I/O for Web Requests doesn’t even show up!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611560" y="1292357"/>
            <a:ext cx="3699555" cy="64807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/>
          <p:cNvSpPr/>
          <p:nvPr/>
        </p:nvSpPr>
        <p:spPr>
          <a:xfrm>
            <a:off x="2699792" y="2183839"/>
            <a:ext cx="1728192" cy="1042977"/>
          </a:xfrm>
          <a:prstGeom prst="wedgeRoundRectCallout">
            <a:avLst>
              <a:gd name="adj1" fmla="val -49716"/>
              <a:gd name="adj2" fmla="val -7110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That’s Normal: Having I/O for Web Request as main contributor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32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63"/>
    </mc:Choice>
    <mc:Fallback xmlns="">
      <p:transition spd="slow" advTm="39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53" y="-26270"/>
            <a:ext cx="7165925" cy="516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3419872" y="-20538"/>
            <a:ext cx="1728192" cy="504056"/>
          </a:xfrm>
          <a:prstGeom prst="wedgeRoundRectCallout">
            <a:avLst>
              <a:gd name="adj1" fmla="val -66019"/>
              <a:gd name="adj2" fmla="val 6727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Top Contributor </a:t>
            </a:r>
            <a:r>
              <a:rPr lang="en-US" sz="1400" dirty="0" err="1" smtClean="0"/>
              <a:t>Class.getInterfaces</a:t>
            </a:r>
            <a:endParaRPr lang="en-US" sz="14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947933" y="1491630"/>
            <a:ext cx="2160240" cy="645033"/>
          </a:xfrm>
          <a:prstGeom prst="wedgeRoundRectCallout">
            <a:avLst>
              <a:gd name="adj1" fmla="val -61307"/>
              <a:gd name="adj2" fmla="val 9722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Called from Hibernates </a:t>
            </a:r>
            <a:r>
              <a:rPr lang="en-US" sz="1400" dirty="0" err="1" smtClean="0"/>
              <a:t>FieldInterceptionHelper</a:t>
            </a:r>
            <a:endParaRPr lang="en-US" sz="14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947933" y="4225241"/>
            <a:ext cx="2160240" cy="645033"/>
          </a:xfrm>
          <a:prstGeom prst="wedgeRoundRectCallout">
            <a:avLst>
              <a:gd name="adj1" fmla="val -71322"/>
              <a:gd name="adj2" fmla="val 575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These calls all originate </a:t>
            </a:r>
            <a:r>
              <a:rPr lang="en-US" sz="1400" dirty="0" smtClean="0"/>
              <a:t>from </a:t>
            </a:r>
            <a:r>
              <a:rPr lang="en-US" sz="1400" dirty="0" smtClean="0"/>
              <a:t>thousands of calls to find item by code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959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10"/>
    </mc:Choice>
    <mc:Fallback xmlns="">
      <p:transition spd="slow" advTm="7201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5292" y="1121864"/>
            <a:ext cx="9144000" cy="5857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anchor="t" anchorCtr="0" compatLnSpc="1"/>
          <a:lstStyle>
            <a:lvl1pPr marL="0" marR="0" lvl="0" indent="0" algn="l" defTabSz="914400" rtl="0" fontAlgn="auto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000" b="1" i="0" u="none" strike="noStrike" kern="1200" cap="none" spc="0" baseline="0">
                <a:solidFill>
                  <a:srgbClr val="F88208"/>
                </a:solidFill>
                <a:uFillTx/>
                <a:latin typeface="Calibri"/>
                <a:cs typeface="Lucida Sans Unicode" pitchFamily="34"/>
              </a:defRPr>
            </a:lvl1pPr>
          </a:lstStyle>
          <a:p>
            <a:pPr algn="ctr"/>
            <a:r>
              <a:rPr lang="en-US" sz="9600" dirty="0" smtClean="0">
                <a:solidFill>
                  <a:schemeClr val="tx1"/>
                </a:solidFill>
              </a:rPr>
              <a:t>Time Spent in API</a:t>
            </a:r>
          </a:p>
          <a:p>
            <a:pPr algn="ctr"/>
            <a:endParaRPr lang="en-US" sz="4400" dirty="0" smtClean="0">
              <a:solidFill>
                <a:schemeClr val="tx1"/>
              </a:solidFill>
            </a:endParaRPr>
          </a:p>
          <a:p>
            <a:pPr algn="ctr"/>
            <a:r>
              <a:rPr lang="en-US" sz="9600" dirty="0" smtClean="0">
                <a:solidFill>
                  <a:schemeClr val="tx1"/>
                </a:solidFill>
              </a:rPr>
              <a:t># Calls into API</a:t>
            </a:r>
          </a:p>
        </p:txBody>
      </p:sp>
    </p:spTree>
    <p:extLst>
      <p:ext uri="{BB962C8B-B14F-4D97-AF65-F5344CB8AC3E}">
        <p14:creationId xmlns:p14="http://schemas.microsoft.com/office/powerpoint/2010/main" val="109626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22"/>
    </mc:Choice>
    <mc:Fallback xmlns="">
      <p:transition spd="slow" advTm="52422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ttp://www.autoguide.com/auto-news/wp-content/uploads/2014/01/kia-super-bowl-commercial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8353" y="1100521"/>
            <a:ext cx="5592032" cy="257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www.ralphehanson.com/wp-content/uploads/2014/02/Super-Bowl-2014-XLVIII-Logo-500x45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94" y="504915"/>
            <a:ext cx="3141986" cy="21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://www.edegypt.com/images/img/clients/kia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6578" y="897564"/>
            <a:ext cx="3917950" cy="17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http://www.printmonster.de/wp-content/uploads/2010/07/preisschild-psd.jpg"/>
          <p:cNvPicPr>
            <a:picLocks noChangeAspect="1" noChangeArrowheads="1"/>
          </p:cNvPicPr>
          <p:nvPr/>
        </p:nvPicPr>
        <p:blipFill rotWithShape="1"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735428">
            <a:off x="198995" y="2364643"/>
            <a:ext cx="4648519" cy="306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4"/>
          <p:cNvSpPr txBox="1"/>
          <p:nvPr/>
        </p:nvSpPr>
        <p:spPr>
          <a:xfrm rot="20341888">
            <a:off x="1039421" y="3736697"/>
            <a:ext cx="197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228600" indent="-228600"/>
            <a:r>
              <a:rPr lang="de-DE" sz="2400" b="1" dirty="0" smtClean="0">
                <a:solidFill>
                  <a:prstClr val="white"/>
                </a:solidFill>
              </a:rPr>
              <a:t>12 000 000 $</a:t>
            </a:r>
            <a:endParaRPr lang="de-AT" sz="2400" b="1" dirty="0" smtClean="0">
              <a:solidFill>
                <a:prstClr val="white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6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93"/>
    </mc:Choice>
    <mc:Fallback xmlns="">
      <p:transition spd="slow" advTm="78593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-887" y="1661925"/>
            <a:ext cx="9144000" cy="5857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anchor="t" anchorCtr="0" compatLnSpc="1"/>
          <a:lstStyle>
            <a:lvl1pPr marL="0" marR="0" lvl="0" indent="0" algn="l" defTabSz="914400" rtl="0" fontAlgn="auto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000" b="1" i="0" u="none" strike="noStrike" kern="1200" cap="none" spc="0" baseline="0">
                <a:solidFill>
                  <a:srgbClr val="F88208"/>
                </a:solidFill>
                <a:uFillTx/>
                <a:latin typeface="Calibri"/>
                <a:cs typeface="Lucida Sans Unicode" pitchFamily="34"/>
              </a:defRPr>
            </a:lvl1pPr>
          </a:lstStyle>
          <a:p>
            <a:pPr algn="ctr"/>
            <a:r>
              <a:rPr sz="9600" dirty="0" smtClean="0">
                <a:solidFill>
                  <a:prstClr val="black"/>
                </a:solidFill>
              </a:rPr>
              <a:t>#No “Agile” Deployment</a:t>
            </a:r>
            <a:endParaRPr sz="9600" dirty="0">
              <a:solidFill>
                <a:prstClr val="black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8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59"/>
    </mc:Choice>
    <mc:Fallback xmlns="">
      <p:transition spd="slow" advTm="31659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apmblog.compuware.com/wp-content/uploads/2014/02/AvailabilityCausedByTCPTimeouts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250" y="920199"/>
            <a:ext cx="7937500" cy="424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 bwMode="auto">
          <a:xfrm rot="20140345">
            <a:off x="3811987" y="4132435"/>
            <a:ext cx="3270740" cy="494270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prstClr val="black"/>
                </a:solidFill>
              </a:rPr>
              <a:t>Availability dropped to </a:t>
            </a:r>
            <a:r>
              <a:rPr lang="en-US" sz="2400" b="1" dirty="0" smtClean="0">
                <a:solidFill>
                  <a:prstClr val="black"/>
                </a:solidFill>
              </a:rPr>
              <a:t>0%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 Spike resulted in Unavailability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 bwMode="auto">
          <a:xfrm rot="5400000">
            <a:off x="5487899" y="696510"/>
            <a:ext cx="1087395" cy="725911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smtClean="0">
                <a:solidFill>
                  <a:prstClr val="black"/>
                </a:solidFill>
              </a:rPr>
              <a:t>Ad on </a:t>
            </a:r>
            <a:r>
              <a:rPr lang="de-DE" b="1" dirty="0" err="1" smtClean="0">
                <a:solidFill>
                  <a:prstClr val="black"/>
                </a:solidFill>
              </a:rPr>
              <a:t>air</a:t>
            </a:r>
            <a:endParaRPr lang="de-AT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62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66"/>
    </mc:Choice>
    <mc:Fallback xmlns="">
      <p:transition spd="slow" advTm="65266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Alternative: “</a:t>
            </a:r>
            <a:r>
              <a:rPr lang="en-US" dirty="0" err="1" smtClean="0"/>
              <a:t>GoDaddy</a:t>
            </a:r>
            <a:r>
              <a:rPr lang="en-US" dirty="0" smtClean="0"/>
              <a:t> goes </a:t>
            </a:r>
            <a:r>
              <a:rPr lang="en-US" dirty="0" err="1" smtClean="0"/>
              <a:t>DevOps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3" name="Picture 2" descr="http://apmblog.compuware.com/wp-content/uploads/2014/02/PageLoadTimeDuringSuperBowl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742" y="932505"/>
            <a:ext cx="7776519" cy="327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Arrow 3"/>
          <p:cNvSpPr/>
          <p:nvPr/>
        </p:nvSpPr>
        <p:spPr bwMode="auto">
          <a:xfrm rot="19553287">
            <a:off x="3132933" y="2091237"/>
            <a:ext cx="3180792" cy="494270"/>
          </a:xfrm>
          <a:prstGeom prst="leftArrow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prstClr val="black"/>
                </a:solidFill>
              </a:rPr>
              <a:t>Response time improved 4x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23728" y="4332367"/>
            <a:ext cx="1912767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1h before </a:t>
            </a:r>
          </a:p>
          <a:p>
            <a:pPr algn="ctr"/>
            <a:r>
              <a:rPr lang="en-US" dirty="0" err="1" smtClean="0">
                <a:solidFill>
                  <a:prstClr val="black"/>
                </a:solidFill>
              </a:rPr>
              <a:t>SuperBowl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K</a:t>
            </a:r>
            <a:r>
              <a:rPr lang="en-US" dirty="0" err="1" smtClean="0">
                <a:solidFill>
                  <a:prstClr val="black"/>
                </a:solidFill>
              </a:rPr>
              <a:t>ickOff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93568" y="4311772"/>
            <a:ext cx="1390124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1h after 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</a:rPr>
              <a:t>Game ended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0800000">
            <a:off x="2946122" y="3513839"/>
            <a:ext cx="360039" cy="809622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 rot="10800000">
            <a:off x="7532361" y="3494250"/>
            <a:ext cx="360039" cy="809622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226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291"/>
    </mc:Choice>
    <mc:Fallback xmlns="">
      <p:transition spd="slow" advTm="109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5292" y="1193872"/>
            <a:ext cx="9144000" cy="5857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anchor="t" anchorCtr="0" compatLnSpc="1"/>
          <a:lstStyle>
            <a:lvl1pPr marL="0" marR="0" lvl="0" indent="0" algn="l" defTabSz="914400" rtl="0" fontAlgn="auto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000" b="1" i="0" u="none" strike="noStrike" kern="1200" cap="none" spc="0" baseline="0">
                <a:solidFill>
                  <a:srgbClr val="F88208"/>
                </a:solidFill>
                <a:uFillTx/>
                <a:latin typeface="Calibri"/>
                <a:cs typeface="Lucida Sans Unicode" pitchFamily="34"/>
              </a:defRPr>
            </a:lvl1pPr>
          </a:lstStyle>
          <a:p>
            <a:pPr algn="ctr"/>
            <a:r>
              <a:rPr lang="en-US" sz="9600" dirty="0" smtClean="0">
                <a:solidFill>
                  <a:schemeClr val="tx1"/>
                </a:solidFill>
              </a:rPr>
              <a:t># of Domains</a:t>
            </a:r>
          </a:p>
          <a:p>
            <a:pPr algn="ctr"/>
            <a:endParaRPr lang="en-US" sz="4400" dirty="0" smtClean="0">
              <a:solidFill>
                <a:schemeClr val="tx1"/>
              </a:solidFill>
            </a:endParaRPr>
          </a:p>
          <a:p>
            <a:pPr algn="ctr"/>
            <a:r>
              <a:rPr lang="en-US" sz="9600" dirty="0" smtClean="0">
                <a:solidFill>
                  <a:schemeClr val="tx1"/>
                </a:solidFill>
              </a:rPr>
              <a:t>Total Size</a:t>
            </a:r>
          </a:p>
        </p:txBody>
      </p:sp>
    </p:spTree>
    <p:extLst>
      <p:ext uri="{BB962C8B-B14F-4D97-AF65-F5344CB8AC3E}">
        <p14:creationId xmlns:p14="http://schemas.microsoft.com/office/powerpoint/2010/main" val="109626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96"/>
    </mc:Choice>
    <mc:Fallback xmlns="">
      <p:transition spd="slow" advTm="52796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312739" y="832925"/>
            <a:ext cx="3539181" cy="3751781"/>
          </a:xfrm>
        </p:spPr>
        <p:txBody>
          <a:bodyPr/>
          <a:lstStyle/>
          <a:p>
            <a:r>
              <a:rPr lang="en-US" sz="2800" dirty="0"/>
              <a:t># </a:t>
            </a:r>
            <a:r>
              <a:rPr lang="en-US" sz="2800" dirty="0" smtClean="0"/>
              <a:t>Images</a:t>
            </a:r>
            <a:endParaRPr lang="en-US" sz="2800" dirty="0"/>
          </a:p>
          <a:p>
            <a:r>
              <a:rPr lang="en-US" sz="2800" dirty="0"/>
              <a:t># </a:t>
            </a:r>
            <a:r>
              <a:rPr lang="en-US" sz="2800" dirty="0" smtClean="0"/>
              <a:t>Redirects</a:t>
            </a:r>
            <a:endParaRPr lang="en-US" sz="2800" dirty="0"/>
          </a:p>
          <a:p>
            <a:r>
              <a:rPr lang="en-US" sz="2800" dirty="0"/>
              <a:t>Size of </a:t>
            </a:r>
            <a:r>
              <a:rPr lang="en-US" sz="2800" dirty="0" smtClean="0"/>
              <a:t>Resources</a:t>
            </a:r>
          </a:p>
          <a:p>
            <a:r>
              <a:rPr lang="en-US" sz="2800" dirty="0"/>
              <a:t># SQL </a:t>
            </a:r>
            <a:r>
              <a:rPr lang="en-US" sz="2800" dirty="0" smtClean="0"/>
              <a:t>Executions</a:t>
            </a:r>
            <a:endParaRPr lang="en-US" sz="2800" dirty="0"/>
          </a:p>
          <a:p>
            <a:r>
              <a:rPr lang="en-US" sz="2800" dirty="0"/>
              <a:t># of SAME </a:t>
            </a:r>
            <a:r>
              <a:rPr lang="en-US" sz="2800" dirty="0" smtClean="0"/>
              <a:t>SQLs</a:t>
            </a:r>
          </a:p>
          <a:p>
            <a:r>
              <a:rPr lang="it-IT" sz="2800" dirty="0"/>
              <a:t># </a:t>
            </a:r>
            <a:r>
              <a:rPr lang="it-IT" sz="2800" dirty="0" err="1"/>
              <a:t>Items</a:t>
            </a:r>
            <a:r>
              <a:rPr lang="it-IT" sz="2800" dirty="0"/>
              <a:t> per </a:t>
            </a:r>
            <a:r>
              <a:rPr lang="it-IT" sz="2800" dirty="0" smtClean="0"/>
              <a:t>Page</a:t>
            </a:r>
            <a:endParaRPr lang="it-IT" sz="2800" dirty="0"/>
          </a:p>
          <a:p>
            <a:r>
              <a:rPr lang="it-IT" sz="2800" dirty="0"/>
              <a:t># AJAX per </a:t>
            </a:r>
            <a:r>
              <a:rPr lang="it-IT" sz="2800" dirty="0" smtClean="0"/>
              <a:t>Page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 these Metrics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4355976" y="843558"/>
            <a:ext cx="4878313" cy="3751781"/>
          </a:xfrm>
          <a:prstGeom prst="rect">
            <a:avLst/>
          </a:prstGeom>
        </p:spPr>
        <p:txBody>
          <a:bodyPr/>
          <a:lstStyle>
            <a:lvl1pPr marL="169863" indent="-16986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Open Sans"/>
                <a:ea typeface="MS PGothic" panose="020B0600070205080204" pitchFamily="34" charset="-128"/>
                <a:cs typeface="Open Sans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"/>
                <a:ea typeface="MS PGothic" panose="020B0600070205080204" pitchFamily="34" charset="-128"/>
                <a:cs typeface="Open San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Open Sans"/>
                <a:ea typeface="MS PGothic" panose="020B0600070205080204" pitchFamily="34" charset="-128"/>
                <a:cs typeface="Open San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pen Sans"/>
                <a:ea typeface="MS PGothic" panose="020B0600070205080204" pitchFamily="34" charset="-128"/>
                <a:cs typeface="Open San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tx1"/>
                </a:solidFill>
                <a:latin typeface="Open Sans"/>
                <a:ea typeface="MS PGothic" panose="020B0600070205080204" pitchFamily="34" charset="-128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Time Spent in API</a:t>
            </a:r>
          </a:p>
          <a:p>
            <a:r>
              <a:rPr lang="en-US" sz="2800" dirty="0" smtClean="0"/>
              <a:t># Calls into API</a:t>
            </a:r>
            <a:endParaRPr lang="it-IT" sz="2800" dirty="0" smtClean="0"/>
          </a:p>
          <a:p>
            <a:r>
              <a:rPr lang="en-US" sz="2800" dirty="0" smtClean="0"/>
              <a:t># Functional Errors</a:t>
            </a:r>
          </a:p>
          <a:p>
            <a:r>
              <a:rPr lang="en-US" sz="2800" dirty="0" smtClean="0"/>
              <a:t>3rd Party calls</a:t>
            </a:r>
          </a:p>
          <a:p>
            <a:r>
              <a:rPr lang="en-US" sz="2800" dirty="0" smtClean="0"/>
              <a:t># of Domains</a:t>
            </a:r>
          </a:p>
          <a:p>
            <a:r>
              <a:rPr lang="en-US" sz="2800" dirty="0" smtClean="0"/>
              <a:t>Total Size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303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996"/>
    </mc:Choice>
    <mc:Fallback xmlns="">
      <p:transition spd="slow" advTm="7899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7584" y="2030424"/>
            <a:ext cx="7632848" cy="1082651"/>
          </a:xfrm>
          <a:prstGeom prst="rect">
            <a:avLst/>
          </a:prstGeom>
        </p:spPr>
        <p:txBody>
          <a:bodyPr anchor="ctr"/>
          <a:lstStyle>
            <a:lvl1pPr eaLnBrk="1" hangingPunct="1">
              <a:lnSpc>
                <a:spcPct val="75000"/>
              </a:lnSpc>
              <a:defRPr sz="2800">
                <a:latin typeface="Interstate-Regular"/>
                <a:ea typeface="MS PGothic" panose="020B0600070205080204" pitchFamily="34" charset="-128"/>
                <a:cs typeface="Lucida Sans Unicode" pitchFamily="34" charset="0"/>
              </a:defRPr>
            </a:lvl1pPr>
            <a:lvl2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2pPr>
            <a:lvl3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3pPr>
            <a:lvl4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4pPr>
            <a:lvl5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5pPr>
            <a:lvl6pPr marL="4572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sz="5400" dirty="0" smtClean="0"/>
              <a:t>Nor this …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67778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4"/>
    </mc:Choice>
    <mc:Fallback xmlns="">
      <p:transition spd="slow" advTm="3294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 bwMode="auto">
          <a:xfrm>
            <a:off x="417244" y="2490211"/>
            <a:ext cx="1786402" cy="853440"/>
          </a:xfrm>
          <a:prstGeom prst="rect">
            <a:avLst/>
          </a:prstGeom>
          <a:noFill/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1400" smtClean="0"/>
              <a:t>Commit Stage</a:t>
            </a:r>
          </a:p>
          <a:p>
            <a:pPr marL="285750" indent="-106363">
              <a:buFont typeface="Arial" panose="020B0604020202020204" pitchFamily="34" charset="0"/>
              <a:buChar char="•"/>
            </a:pPr>
            <a:r>
              <a:rPr lang="en-US" sz="1200" i="1" smtClean="0"/>
              <a:t>Compile</a:t>
            </a:r>
          </a:p>
          <a:p>
            <a:pPr marL="285750" indent="-106363">
              <a:buFont typeface="Arial" panose="020B0604020202020204" pitchFamily="34" charset="0"/>
              <a:buChar char="•"/>
            </a:pPr>
            <a:r>
              <a:rPr lang="en-US" sz="1200" i="1" smtClean="0"/>
              <a:t>Execute Unit Test</a:t>
            </a:r>
          </a:p>
          <a:p>
            <a:pPr marL="285750" indent="-106363">
              <a:buFont typeface="Arial" panose="020B0604020202020204" pitchFamily="34" charset="0"/>
              <a:buChar char="•"/>
            </a:pPr>
            <a:r>
              <a:rPr lang="en-US" sz="1200" i="1" smtClean="0"/>
              <a:t>Code Analysis</a:t>
            </a:r>
          </a:p>
          <a:p>
            <a:pPr marL="285750" indent="-106363">
              <a:buFont typeface="Arial" panose="020B0604020202020204" pitchFamily="34" charset="0"/>
              <a:buChar char="•"/>
            </a:pPr>
            <a:r>
              <a:rPr lang="en-US" sz="1200" i="1" smtClean="0"/>
              <a:t>Build installers</a:t>
            </a:r>
            <a:endParaRPr lang="en-US" sz="1200" i="1"/>
          </a:p>
        </p:txBody>
      </p:sp>
      <p:sp>
        <p:nvSpPr>
          <p:cNvPr id="42" name="Rectangle 41"/>
          <p:cNvSpPr/>
          <p:nvPr/>
        </p:nvSpPr>
        <p:spPr bwMode="auto">
          <a:xfrm>
            <a:off x="2506686" y="2490211"/>
            <a:ext cx="1200248" cy="857932"/>
          </a:xfrm>
          <a:prstGeom prst="rect">
            <a:avLst/>
          </a:prstGeom>
          <a:noFill/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1400" smtClean="0"/>
              <a:t>Automated </a:t>
            </a:r>
          </a:p>
          <a:p>
            <a:pPr algn="ctr"/>
            <a:r>
              <a:rPr lang="en-US" sz="1400" smtClean="0"/>
              <a:t>Acceptance </a:t>
            </a:r>
          </a:p>
          <a:p>
            <a:pPr algn="ctr"/>
            <a:r>
              <a:rPr lang="en-US" sz="1400" smtClean="0"/>
              <a:t>Testing</a:t>
            </a:r>
            <a:endParaRPr lang="en-US" sz="1400"/>
          </a:p>
        </p:txBody>
      </p:sp>
      <p:sp>
        <p:nvSpPr>
          <p:cNvPr id="43" name="Rectangle 42"/>
          <p:cNvSpPr/>
          <p:nvPr/>
        </p:nvSpPr>
        <p:spPr bwMode="auto">
          <a:xfrm>
            <a:off x="3973835" y="2490211"/>
            <a:ext cx="1200248" cy="857932"/>
          </a:xfrm>
          <a:prstGeom prst="rect">
            <a:avLst/>
          </a:prstGeom>
          <a:noFill/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1400" smtClean="0"/>
              <a:t>Automated </a:t>
            </a:r>
          </a:p>
          <a:p>
            <a:pPr algn="ctr"/>
            <a:r>
              <a:rPr lang="en-US" sz="1400" smtClean="0"/>
              <a:t>Capacity </a:t>
            </a:r>
          </a:p>
          <a:p>
            <a:pPr algn="ctr"/>
            <a:r>
              <a:rPr lang="en-US" sz="1400" smtClean="0"/>
              <a:t>Testing</a:t>
            </a:r>
            <a:endParaRPr lang="en-US" sz="1400"/>
          </a:p>
        </p:txBody>
      </p:sp>
      <p:sp>
        <p:nvSpPr>
          <p:cNvPr id="44" name="Rectangle 43"/>
          <p:cNvSpPr/>
          <p:nvPr/>
        </p:nvSpPr>
        <p:spPr bwMode="auto">
          <a:xfrm>
            <a:off x="5475097" y="2490211"/>
            <a:ext cx="1777245" cy="857932"/>
          </a:xfrm>
          <a:prstGeom prst="rect">
            <a:avLst/>
          </a:prstGeom>
          <a:noFill/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1400" smtClean="0"/>
              <a:t>Manual testing</a:t>
            </a:r>
          </a:p>
          <a:p>
            <a:pPr marL="285750" indent="-106363">
              <a:buFont typeface="Arial" panose="020B0604020202020204" pitchFamily="34" charset="0"/>
              <a:buChar char="•"/>
            </a:pPr>
            <a:r>
              <a:rPr lang="en-US" sz="1200" i="1" smtClean="0"/>
              <a:t>Key showcases</a:t>
            </a:r>
          </a:p>
          <a:p>
            <a:pPr marL="285750" indent="-106363">
              <a:buFont typeface="Arial" panose="020B0604020202020204" pitchFamily="34" charset="0"/>
              <a:buChar char="•"/>
            </a:pPr>
            <a:r>
              <a:rPr lang="en-US" sz="1200" i="1" smtClean="0"/>
              <a:t>Exploratory testing</a:t>
            </a:r>
            <a:endParaRPr lang="en-US" sz="1200" i="1"/>
          </a:p>
        </p:txBody>
      </p:sp>
      <p:grpSp>
        <p:nvGrpSpPr>
          <p:cNvPr id="45" name="Group 44"/>
          <p:cNvGrpSpPr/>
          <p:nvPr/>
        </p:nvGrpSpPr>
        <p:grpSpPr>
          <a:xfrm>
            <a:off x="7548811" y="2490211"/>
            <a:ext cx="1200248" cy="853440"/>
            <a:chOff x="7548811" y="2975524"/>
            <a:chExt cx="1200248" cy="1137920"/>
          </a:xfrm>
        </p:grpSpPr>
        <p:sp>
          <p:nvSpPr>
            <p:cNvPr id="46" name="Rectangle 45"/>
            <p:cNvSpPr/>
            <p:nvPr/>
          </p:nvSpPr>
          <p:spPr bwMode="auto">
            <a:xfrm>
              <a:off x="7548811" y="2975524"/>
              <a:ext cx="1200248" cy="113792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1400" smtClean="0"/>
            </a:p>
            <a:p>
              <a:pPr algn="ctr"/>
              <a:endParaRPr lang="en-US" sz="1400"/>
            </a:p>
            <a:p>
              <a:pPr algn="ctr"/>
              <a:r>
                <a:rPr lang="en-US" sz="1400" smtClean="0"/>
                <a:t>Release</a:t>
              </a:r>
              <a:endParaRPr lang="en-US" sz="1400"/>
            </a:p>
          </p:txBody>
        </p:sp>
        <p:pic>
          <p:nvPicPr>
            <p:cNvPr id="47" name="Picture 2" descr="http://t2.gstatic.com/images?q=tbn:ANd9GcQgPJxAs6s7MjA2be48ujRWXI_jRNHWumLTYh_B3KOw41z10mjM-Q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8" y="3202889"/>
              <a:ext cx="434634" cy="434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Rectangular Callout 47"/>
          <p:cNvSpPr/>
          <p:nvPr/>
        </p:nvSpPr>
        <p:spPr bwMode="auto">
          <a:xfrm>
            <a:off x="338138" y="1545636"/>
            <a:ext cx="3491367" cy="656492"/>
          </a:xfrm>
          <a:prstGeom prst="wedgeRectCallout">
            <a:avLst>
              <a:gd name="adj1" fmla="val -30254"/>
              <a:gd name="adj2" fmla="val 93217"/>
            </a:avLst>
          </a:prstGeom>
          <a:noFill/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 smtClean="0"/>
              <a:t>Unit &amp; Integration Tests</a:t>
            </a:r>
            <a:endParaRPr lang="en-US" b="1" dirty="0"/>
          </a:p>
        </p:txBody>
      </p:sp>
      <p:sp>
        <p:nvSpPr>
          <p:cNvPr id="49" name="Rectangular Callout 9"/>
          <p:cNvSpPr/>
          <p:nvPr/>
        </p:nvSpPr>
        <p:spPr bwMode="auto">
          <a:xfrm>
            <a:off x="3129081" y="3372830"/>
            <a:ext cx="3123131" cy="822401"/>
          </a:xfrm>
          <a:custGeom>
            <a:avLst/>
            <a:gdLst>
              <a:gd name="connsiteX0" fmla="*/ 0 w 3322771"/>
              <a:gd name="connsiteY0" fmla="*/ 0 h 669778"/>
              <a:gd name="connsiteX1" fmla="*/ 553795 w 3322771"/>
              <a:gd name="connsiteY1" fmla="*/ 0 h 669778"/>
              <a:gd name="connsiteX2" fmla="*/ 373280 w 3322771"/>
              <a:gd name="connsiteY2" fmla="*/ -426756 h 669778"/>
              <a:gd name="connsiteX3" fmla="*/ 1384488 w 3322771"/>
              <a:gd name="connsiteY3" fmla="*/ 0 h 669778"/>
              <a:gd name="connsiteX4" fmla="*/ 3322771 w 3322771"/>
              <a:gd name="connsiteY4" fmla="*/ 0 h 669778"/>
              <a:gd name="connsiteX5" fmla="*/ 3322771 w 3322771"/>
              <a:gd name="connsiteY5" fmla="*/ 111630 h 669778"/>
              <a:gd name="connsiteX6" fmla="*/ 3322771 w 3322771"/>
              <a:gd name="connsiteY6" fmla="*/ 111630 h 669778"/>
              <a:gd name="connsiteX7" fmla="*/ 3322771 w 3322771"/>
              <a:gd name="connsiteY7" fmla="*/ 279074 h 669778"/>
              <a:gd name="connsiteX8" fmla="*/ 3322771 w 3322771"/>
              <a:gd name="connsiteY8" fmla="*/ 669778 h 669778"/>
              <a:gd name="connsiteX9" fmla="*/ 1384488 w 3322771"/>
              <a:gd name="connsiteY9" fmla="*/ 669778 h 669778"/>
              <a:gd name="connsiteX10" fmla="*/ 553795 w 3322771"/>
              <a:gd name="connsiteY10" fmla="*/ 669778 h 669778"/>
              <a:gd name="connsiteX11" fmla="*/ 553795 w 3322771"/>
              <a:gd name="connsiteY11" fmla="*/ 669778 h 669778"/>
              <a:gd name="connsiteX12" fmla="*/ 0 w 3322771"/>
              <a:gd name="connsiteY12" fmla="*/ 669778 h 669778"/>
              <a:gd name="connsiteX13" fmla="*/ 0 w 3322771"/>
              <a:gd name="connsiteY13" fmla="*/ 279074 h 669778"/>
              <a:gd name="connsiteX14" fmla="*/ 0 w 3322771"/>
              <a:gd name="connsiteY14" fmla="*/ 111630 h 669778"/>
              <a:gd name="connsiteX15" fmla="*/ 0 w 3322771"/>
              <a:gd name="connsiteY15" fmla="*/ 111630 h 669778"/>
              <a:gd name="connsiteX16" fmla="*/ 0 w 3322771"/>
              <a:gd name="connsiteY16" fmla="*/ 0 h 669778"/>
              <a:gd name="connsiteX0" fmla="*/ 0 w 3322771"/>
              <a:gd name="connsiteY0" fmla="*/ 426756 h 1096534"/>
              <a:gd name="connsiteX1" fmla="*/ 553795 w 3322771"/>
              <a:gd name="connsiteY1" fmla="*/ 426756 h 1096534"/>
              <a:gd name="connsiteX2" fmla="*/ 373280 w 3322771"/>
              <a:gd name="connsiteY2" fmla="*/ 0 h 1096534"/>
              <a:gd name="connsiteX3" fmla="*/ 1384488 w 3322771"/>
              <a:gd name="connsiteY3" fmla="*/ 426756 h 1096534"/>
              <a:gd name="connsiteX4" fmla="*/ 3232284 w 3322771"/>
              <a:gd name="connsiteY4" fmla="*/ 426755 h 1096534"/>
              <a:gd name="connsiteX5" fmla="*/ 3322771 w 3322771"/>
              <a:gd name="connsiteY5" fmla="*/ 426756 h 1096534"/>
              <a:gd name="connsiteX6" fmla="*/ 3322771 w 3322771"/>
              <a:gd name="connsiteY6" fmla="*/ 538386 h 1096534"/>
              <a:gd name="connsiteX7" fmla="*/ 3322771 w 3322771"/>
              <a:gd name="connsiteY7" fmla="*/ 538386 h 1096534"/>
              <a:gd name="connsiteX8" fmla="*/ 3322771 w 3322771"/>
              <a:gd name="connsiteY8" fmla="*/ 705830 h 1096534"/>
              <a:gd name="connsiteX9" fmla="*/ 3322771 w 3322771"/>
              <a:gd name="connsiteY9" fmla="*/ 1096534 h 1096534"/>
              <a:gd name="connsiteX10" fmla="*/ 1384488 w 3322771"/>
              <a:gd name="connsiteY10" fmla="*/ 1096534 h 1096534"/>
              <a:gd name="connsiteX11" fmla="*/ 553795 w 3322771"/>
              <a:gd name="connsiteY11" fmla="*/ 1096534 h 1096534"/>
              <a:gd name="connsiteX12" fmla="*/ 553795 w 3322771"/>
              <a:gd name="connsiteY12" fmla="*/ 1096534 h 1096534"/>
              <a:gd name="connsiteX13" fmla="*/ 0 w 3322771"/>
              <a:gd name="connsiteY13" fmla="*/ 1096534 h 1096534"/>
              <a:gd name="connsiteX14" fmla="*/ 0 w 3322771"/>
              <a:gd name="connsiteY14" fmla="*/ 705830 h 1096534"/>
              <a:gd name="connsiteX15" fmla="*/ 0 w 3322771"/>
              <a:gd name="connsiteY15" fmla="*/ 538386 h 1096534"/>
              <a:gd name="connsiteX16" fmla="*/ 0 w 3322771"/>
              <a:gd name="connsiteY16" fmla="*/ 538386 h 1096534"/>
              <a:gd name="connsiteX17" fmla="*/ 0 w 3322771"/>
              <a:gd name="connsiteY17" fmla="*/ 426756 h 1096534"/>
              <a:gd name="connsiteX0" fmla="*/ 0 w 3322771"/>
              <a:gd name="connsiteY0" fmla="*/ 426756 h 1096534"/>
              <a:gd name="connsiteX1" fmla="*/ 553795 w 3322771"/>
              <a:gd name="connsiteY1" fmla="*/ 426756 h 1096534"/>
              <a:gd name="connsiteX2" fmla="*/ 373280 w 3322771"/>
              <a:gd name="connsiteY2" fmla="*/ 0 h 1096534"/>
              <a:gd name="connsiteX3" fmla="*/ 1384488 w 3322771"/>
              <a:gd name="connsiteY3" fmla="*/ 426756 h 1096534"/>
              <a:gd name="connsiteX4" fmla="*/ 3084646 w 3322771"/>
              <a:gd name="connsiteY4" fmla="*/ 421993 h 1096534"/>
              <a:gd name="connsiteX5" fmla="*/ 3232284 w 3322771"/>
              <a:gd name="connsiteY5" fmla="*/ 426755 h 1096534"/>
              <a:gd name="connsiteX6" fmla="*/ 3322771 w 3322771"/>
              <a:gd name="connsiteY6" fmla="*/ 426756 h 1096534"/>
              <a:gd name="connsiteX7" fmla="*/ 3322771 w 3322771"/>
              <a:gd name="connsiteY7" fmla="*/ 538386 h 1096534"/>
              <a:gd name="connsiteX8" fmla="*/ 3322771 w 3322771"/>
              <a:gd name="connsiteY8" fmla="*/ 538386 h 1096534"/>
              <a:gd name="connsiteX9" fmla="*/ 3322771 w 3322771"/>
              <a:gd name="connsiteY9" fmla="*/ 705830 h 1096534"/>
              <a:gd name="connsiteX10" fmla="*/ 3322771 w 3322771"/>
              <a:gd name="connsiteY10" fmla="*/ 1096534 h 1096534"/>
              <a:gd name="connsiteX11" fmla="*/ 1384488 w 3322771"/>
              <a:gd name="connsiteY11" fmla="*/ 1096534 h 1096534"/>
              <a:gd name="connsiteX12" fmla="*/ 553795 w 3322771"/>
              <a:gd name="connsiteY12" fmla="*/ 1096534 h 1096534"/>
              <a:gd name="connsiteX13" fmla="*/ 553795 w 3322771"/>
              <a:gd name="connsiteY13" fmla="*/ 1096534 h 1096534"/>
              <a:gd name="connsiteX14" fmla="*/ 0 w 3322771"/>
              <a:gd name="connsiteY14" fmla="*/ 1096534 h 1096534"/>
              <a:gd name="connsiteX15" fmla="*/ 0 w 3322771"/>
              <a:gd name="connsiteY15" fmla="*/ 705830 h 1096534"/>
              <a:gd name="connsiteX16" fmla="*/ 0 w 3322771"/>
              <a:gd name="connsiteY16" fmla="*/ 538386 h 1096534"/>
              <a:gd name="connsiteX17" fmla="*/ 0 w 3322771"/>
              <a:gd name="connsiteY17" fmla="*/ 538386 h 1096534"/>
              <a:gd name="connsiteX18" fmla="*/ 0 w 3322771"/>
              <a:gd name="connsiteY18" fmla="*/ 426756 h 1096534"/>
              <a:gd name="connsiteX0" fmla="*/ 0 w 3322771"/>
              <a:gd name="connsiteY0" fmla="*/ 426756 h 1096534"/>
              <a:gd name="connsiteX1" fmla="*/ 553795 w 3322771"/>
              <a:gd name="connsiteY1" fmla="*/ 426756 h 1096534"/>
              <a:gd name="connsiteX2" fmla="*/ 373280 w 3322771"/>
              <a:gd name="connsiteY2" fmla="*/ 0 h 1096534"/>
              <a:gd name="connsiteX3" fmla="*/ 1384488 w 3322771"/>
              <a:gd name="connsiteY3" fmla="*/ 426756 h 1096534"/>
              <a:gd name="connsiteX4" fmla="*/ 2956059 w 3322771"/>
              <a:gd name="connsiteY4" fmla="*/ 417230 h 1096534"/>
              <a:gd name="connsiteX5" fmla="*/ 3084646 w 3322771"/>
              <a:gd name="connsiteY5" fmla="*/ 421993 h 1096534"/>
              <a:gd name="connsiteX6" fmla="*/ 3232284 w 3322771"/>
              <a:gd name="connsiteY6" fmla="*/ 426755 h 1096534"/>
              <a:gd name="connsiteX7" fmla="*/ 3322771 w 3322771"/>
              <a:gd name="connsiteY7" fmla="*/ 426756 h 1096534"/>
              <a:gd name="connsiteX8" fmla="*/ 3322771 w 3322771"/>
              <a:gd name="connsiteY8" fmla="*/ 538386 h 1096534"/>
              <a:gd name="connsiteX9" fmla="*/ 3322771 w 3322771"/>
              <a:gd name="connsiteY9" fmla="*/ 538386 h 1096534"/>
              <a:gd name="connsiteX10" fmla="*/ 3322771 w 3322771"/>
              <a:gd name="connsiteY10" fmla="*/ 705830 h 1096534"/>
              <a:gd name="connsiteX11" fmla="*/ 3322771 w 3322771"/>
              <a:gd name="connsiteY11" fmla="*/ 1096534 h 1096534"/>
              <a:gd name="connsiteX12" fmla="*/ 1384488 w 3322771"/>
              <a:gd name="connsiteY12" fmla="*/ 1096534 h 1096534"/>
              <a:gd name="connsiteX13" fmla="*/ 553795 w 3322771"/>
              <a:gd name="connsiteY13" fmla="*/ 1096534 h 1096534"/>
              <a:gd name="connsiteX14" fmla="*/ 553795 w 3322771"/>
              <a:gd name="connsiteY14" fmla="*/ 1096534 h 1096534"/>
              <a:gd name="connsiteX15" fmla="*/ 0 w 3322771"/>
              <a:gd name="connsiteY15" fmla="*/ 1096534 h 1096534"/>
              <a:gd name="connsiteX16" fmla="*/ 0 w 3322771"/>
              <a:gd name="connsiteY16" fmla="*/ 705830 h 1096534"/>
              <a:gd name="connsiteX17" fmla="*/ 0 w 3322771"/>
              <a:gd name="connsiteY17" fmla="*/ 538386 h 1096534"/>
              <a:gd name="connsiteX18" fmla="*/ 0 w 3322771"/>
              <a:gd name="connsiteY18" fmla="*/ 538386 h 1096534"/>
              <a:gd name="connsiteX19" fmla="*/ 0 w 3322771"/>
              <a:gd name="connsiteY19" fmla="*/ 426756 h 1096534"/>
              <a:gd name="connsiteX0" fmla="*/ 0 w 3322771"/>
              <a:gd name="connsiteY0" fmla="*/ 428626 h 1098404"/>
              <a:gd name="connsiteX1" fmla="*/ 553795 w 3322771"/>
              <a:gd name="connsiteY1" fmla="*/ 428626 h 1098404"/>
              <a:gd name="connsiteX2" fmla="*/ 373280 w 3322771"/>
              <a:gd name="connsiteY2" fmla="*/ 1870 h 1098404"/>
              <a:gd name="connsiteX3" fmla="*/ 1384488 w 3322771"/>
              <a:gd name="connsiteY3" fmla="*/ 428626 h 1098404"/>
              <a:gd name="connsiteX4" fmla="*/ 2956059 w 3322771"/>
              <a:gd name="connsiteY4" fmla="*/ 419100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0 w 3322771"/>
              <a:gd name="connsiteY19" fmla="*/ 428626 h 1098404"/>
              <a:gd name="connsiteX0" fmla="*/ 0 w 3322771"/>
              <a:gd name="connsiteY0" fmla="*/ 428626 h 1098404"/>
              <a:gd name="connsiteX1" fmla="*/ 553795 w 3322771"/>
              <a:gd name="connsiteY1" fmla="*/ 428626 h 1098404"/>
              <a:gd name="connsiteX2" fmla="*/ 373280 w 3322771"/>
              <a:gd name="connsiteY2" fmla="*/ 1870 h 1098404"/>
              <a:gd name="connsiteX3" fmla="*/ 1384488 w 3322771"/>
              <a:gd name="connsiteY3" fmla="*/ 428626 h 1098404"/>
              <a:gd name="connsiteX4" fmla="*/ 2956059 w 3322771"/>
              <a:gd name="connsiteY4" fmla="*/ 433387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0 w 3322771"/>
              <a:gd name="connsiteY19" fmla="*/ 428626 h 1098404"/>
              <a:gd name="connsiteX0" fmla="*/ 0 w 3322771"/>
              <a:gd name="connsiteY0" fmla="*/ 428626 h 1098404"/>
              <a:gd name="connsiteX1" fmla="*/ 553795 w 3322771"/>
              <a:gd name="connsiteY1" fmla="*/ 428626 h 1098404"/>
              <a:gd name="connsiteX2" fmla="*/ 373280 w 3322771"/>
              <a:gd name="connsiteY2" fmla="*/ 1870 h 1098404"/>
              <a:gd name="connsiteX3" fmla="*/ 1384488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0 w 3322771"/>
              <a:gd name="connsiteY19" fmla="*/ 428626 h 1098404"/>
              <a:gd name="connsiteX0" fmla="*/ 0 w 3322771"/>
              <a:gd name="connsiteY0" fmla="*/ 428626 h 1098404"/>
              <a:gd name="connsiteX1" fmla="*/ 553795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0 w 3322771"/>
              <a:gd name="connsiteY19" fmla="*/ 428626 h 1098404"/>
              <a:gd name="connsiteX0" fmla="*/ 0 w 3322771"/>
              <a:gd name="connsiteY0" fmla="*/ 428626 h 1098404"/>
              <a:gd name="connsiteX1" fmla="*/ 396632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0 w 3322771"/>
              <a:gd name="connsiteY19" fmla="*/ 428626 h 1098404"/>
              <a:gd name="connsiteX0" fmla="*/ 200025 w 3322771"/>
              <a:gd name="connsiteY0" fmla="*/ 425451 h 1098404"/>
              <a:gd name="connsiteX1" fmla="*/ 396632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200025 w 3322771"/>
              <a:gd name="connsiteY19" fmla="*/ 425451 h 1098404"/>
              <a:gd name="connsiteX0" fmla="*/ 200025 w 3322771"/>
              <a:gd name="connsiteY0" fmla="*/ 425451 h 1098404"/>
              <a:gd name="connsiteX1" fmla="*/ 396632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200025 w 3322771"/>
              <a:gd name="connsiteY18" fmla="*/ 425451 h 1098404"/>
              <a:gd name="connsiteX0" fmla="*/ 200025 w 3322771"/>
              <a:gd name="connsiteY0" fmla="*/ 425451 h 1098404"/>
              <a:gd name="connsiteX1" fmla="*/ 396632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200025 w 3322771"/>
              <a:gd name="connsiteY17" fmla="*/ 425451 h 1098404"/>
              <a:gd name="connsiteX0" fmla="*/ 200025 w 3322771"/>
              <a:gd name="connsiteY0" fmla="*/ 425451 h 1098404"/>
              <a:gd name="connsiteX1" fmla="*/ 396632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200025 w 3322771"/>
              <a:gd name="connsiteY16" fmla="*/ 425451 h 1098404"/>
              <a:gd name="connsiteX0" fmla="*/ 6350 w 3129096"/>
              <a:gd name="connsiteY0" fmla="*/ 425451 h 1098404"/>
              <a:gd name="connsiteX1" fmla="*/ 202957 w 3129096"/>
              <a:gd name="connsiteY1" fmla="*/ 428626 h 1098404"/>
              <a:gd name="connsiteX2" fmla="*/ 179605 w 3129096"/>
              <a:gd name="connsiteY2" fmla="*/ 1870 h 1098404"/>
              <a:gd name="connsiteX3" fmla="*/ 724088 w 3129096"/>
              <a:gd name="connsiteY3" fmla="*/ 428626 h 1098404"/>
              <a:gd name="connsiteX4" fmla="*/ 2762384 w 3129096"/>
              <a:gd name="connsiteY4" fmla="*/ 428625 h 1098404"/>
              <a:gd name="connsiteX5" fmla="*/ 3119571 w 3129096"/>
              <a:gd name="connsiteY5" fmla="*/ 0 h 1098404"/>
              <a:gd name="connsiteX6" fmla="*/ 3038609 w 3129096"/>
              <a:gd name="connsiteY6" fmla="*/ 428625 h 1098404"/>
              <a:gd name="connsiteX7" fmla="*/ 3129096 w 3129096"/>
              <a:gd name="connsiteY7" fmla="*/ 428626 h 1098404"/>
              <a:gd name="connsiteX8" fmla="*/ 3129096 w 3129096"/>
              <a:gd name="connsiteY8" fmla="*/ 540256 h 1098404"/>
              <a:gd name="connsiteX9" fmla="*/ 3129096 w 3129096"/>
              <a:gd name="connsiteY9" fmla="*/ 540256 h 1098404"/>
              <a:gd name="connsiteX10" fmla="*/ 3129096 w 3129096"/>
              <a:gd name="connsiteY10" fmla="*/ 707700 h 1098404"/>
              <a:gd name="connsiteX11" fmla="*/ 3129096 w 3129096"/>
              <a:gd name="connsiteY11" fmla="*/ 1098404 h 1098404"/>
              <a:gd name="connsiteX12" fmla="*/ 1190813 w 3129096"/>
              <a:gd name="connsiteY12" fmla="*/ 1098404 h 1098404"/>
              <a:gd name="connsiteX13" fmla="*/ 360120 w 3129096"/>
              <a:gd name="connsiteY13" fmla="*/ 1098404 h 1098404"/>
              <a:gd name="connsiteX14" fmla="*/ 360120 w 3129096"/>
              <a:gd name="connsiteY14" fmla="*/ 1098404 h 1098404"/>
              <a:gd name="connsiteX15" fmla="*/ 0 w 3129096"/>
              <a:gd name="connsiteY15" fmla="*/ 1092054 h 1098404"/>
              <a:gd name="connsiteX16" fmla="*/ 6350 w 3129096"/>
              <a:gd name="connsiteY16" fmla="*/ 425451 h 1098404"/>
              <a:gd name="connsiteX0" fmla="*/ 6350 w 3129096"/>
              <a:gd name="connsiteY0" fmla="*/ 425451 h 1107929"/>
              <a:gd name="connsiteX1" fmla="*/ 202957 w 3129096"/>
              <a:gd name="connsiteY1" fmla="*/ 428626 h 1107929"/>
              <a:gd name="connsiteX2" fmla="*/ 179605 w 3129096"/>
              <a:gd name="connsiteY2" fmla="*/ 1870 h 1107929"/>
              <a:gd name="connsiteX3" fmla="*/ 724088 w 3129096"/>
              <a:gd name="connsiteY3" fmla="*/ 428626 h 1107929"/>
              <a:gd name="connsiteX4" fmla="*/ 2762384 w 3129096"/>
              <a:gd name="connsiteY4" fmla="*/ 428625 h 1107929"/>
              <a:gd name="connsiteX5" fmla="*/ 3119571 w 3129096"/>
              <a:gd name="connsiteY5" fmla="*/ 0 h 1107929"/>
              <a:gd name="connsiteX6" fmla="*/ 3038609 w 3129096"/>
              <a:gd name="connsiteY6" fmla="*/ 428625 h 1107929"/>
              <a:gd name="connsiteX7" fmla="*/ 3129096 w 3129096"/>
              <a:gd name="connsiteY7" fmla="*/ 428626 h 1107929"/>
              <a:gd name="connsiteX8" fmla="*/ 3129096 w 3129096"/>
              <a:gd name="connsiteY8" fmla="*/ 540256 h 1107929"/>
              <a:gd name="connsiteX9" fmla="*/ 3129096 w 3129096"/>
              <a:gd name="connsiteY9" fmla="*/ 540256 h 1107929"/>
              <a:gd name="connsiteX10" fmla="*/ 3129096 w 3129096"/>
              <a:gd name="connsiteY10" fmla="*/ 707700 h 1107929"/>
              <a:gd name="connsiteX11" fmla="*/ 3129096 w 3129096"/>
              <a:gd name="connsiteY11" fmla="*/ 1098404 h 1107929"/>
              <a:gd name="connsiteX12" fmla="*/ 1190813 w 3129096"/>
              <a:gd name="connsiteY12" fmla="*/ 1098404 h 1107929"/>
              <a:gd name="connsiteX13" fmla="*/ 360120 w 3129096"/>
              <a:gd name="connsiteY13" fmla="*/ 1098404 h 1107929"/>
              <a:gd name="connsiteX14" fmla="*/ 360120 w 3129096"/>
              <a:gd name="connsiteY14" fmla="*/ 1098404 h 1107929"/>
              <a:gd name="connsiteX15" fmla="*/ 0 w 3129096"/>
              <a:gd name="connsiteY15" fmla="*/ 1107929 h 1107929"/>
              <a:gd name="connsiteX16" fmla="*/ 6350 w 3129096"/>
              <a:gd name="connsiteY16" fmla="*/ 425451 h 1107929"/>
              <a:gd name="connsiteX0" fmla="*/ 6350 w 3129096"/>
              <a:gd name="connsiteY0" fmla="*/ 425451 h 1107929"/>
              <a:gd name="connsiteX1" fmla="*/ 202957 w 3129096"/>
              <a:gd name="connsiteY1" fmla="*/ 428626 h 1107929"/>
              <a:gd name="connsiteX2" fmla="*/ 179605 w 3129096"/>
              <a:gd name="connsiteY2" fmla="*/ 1870 h 1107929"/>
              <a:gd name="connsiteX3" fmla="*/ 724088 w 3129096"/>
              <a:gd name="connsiteY3" fmla="*/ 428626 h 1107929"/>
              <a:gd name="connsiteX4" fmla="*/ 2762384 w 3129096"/>
              <a:gd name="connsiteY4" fmla="*/ 428625 h 1107929"/>
              <a:gd name="connsiteX5" fmla="*/ 3119571 w 3129096"/>
              <a:gd name="connsiteY5" fmla="*/ 0 h 1107929"/>
              <a:gd name="connsiteX6" fmla="*/ 3038609 w 3129096"/>
              <a:gd name="connsiteY6" fmla="*/ 428625 h 1107929"/>
              <a:gd name="connsiteX7" fmla="*/ 3129096 w 3129096"/>
              <a:gd name="connsiteY7" fmla="*/ 428626 h 1107929"/>
              <a:gd name="connsiteX8" fmla="*/ 3129096 w 3129096"/>
              <a:gd name="connsiteY8" fmla="*/ 540256 h 1107929"/>
              <a:gd name="connsiteX9" fmla="*/ 3129096 w 3129096"/>
              <a:gd name="connsiteY9" fmla="*/ 540256 h 1107929"/>
              <a:gd name="connsiteX10" fmla="*/ 3129096 w 3129096"/>
              <a:gd name="connsiteY10" fmla="*/ 707700 h 1107929"/>
              <a:gd name="connsiteX11" fmla="*/ 3129096 w 3129096"/>
              <a:gd name="connsiteY11" fmla="*/ 1098404 h 1107929"/>
              <a:gd name="connsiteX12" fmla="*/ 1190813 w 3129096"/>
              <a:gd name="connsiteY12" fmla="*/ 1098404 h 1107929"/>
              <a:gd name="connsiteX13" fmla="*/ 360120 w 3129096"/>
              <a:gd name="connsiteY13" fmla="*/ 1098404 h 1107929"/>
              <a:gd name="connsiteX14" fmla="*/ 0 w 3129096"/>
              <a:gd name="connsiteY14" fmla="*/ 1107929 h 1107929"/>
              <a:gd name="connsiteX15" fmla="*/ 6350 w 3129096"/>
              <a:gd name="connsiteY15" fmla="*/ 425451 h 1107929"/>
              <a:gd name="connsiteX0" fmla="*/ 6350 w 3129096"/>
              <a:gd name="connsiteY0" fmla="*/ 425451 h 1107929"/>
              <a:gd name="connsiteX1" fmla="*/ 202957 w 3129096"/>
              <a:gd name="connsiteY1" fmla="*/ 428626 h 1107929"/>
              <a:gd name="connsiteX2" fmla="*/ 179605 w 3129096"/>
              <a:gd name="connsiteY2" fmla="*/ 1870 h 1107929"/>
              <a:gd name="connsiteX3" fmla="*/ 724088 w 3129096"/>
              <a:gd name="connsiteY3" fmla="*/ 428626 h 1107929"/>
              <a:gd name="connsiteX4" fmla="*/ 2762384 w 3129096"/>
              <a:gd name="connsiteY4" fmla="*/ 428625 h 1107929"/>
              <a:gd name="connsiteX5" fmla="*/ 3119571 w 3129096"/>
              <a:gd name="connsiteY5" fmla="*/ 0 h 1107929"/>
              <a:gd name="connsiteX6" fmla="*/ 3038609 w 3129096"/>
              <a:gd name="connsiteY6" fmla="*/ 428625 h 1107929"/>
              <a:gd name="connsiteX7" fmla="*/ 3129096 w 3129096"/>
              <a:gd name="connsiteY7" fmla="*/ 428626 h 1107929"/>
              <a:gd name="connsiteX8" fmla="*/ 3129096 w 3129096"/>
              <a:gd name="connsiteY8" fmla="*/ 540256 h 1107929"/>
              <a:gd name="connsiteX9" fmla="*/ 3129096 w 3129096"/>
              <a:gd name="connsiteY9" fmla="*/ 540256 h 1107929"/>
              <a:gd name="connsiteX10" fmla="*/ 3129096 w 3129096"/>
              <a:gd name="connsiteY10" fmla="*/ 707700 h 1107929"/>
              <a:gd name="connsiteX11" fmla="*/ 3129096 w 3129096"/>
              <a:gd name="connsiteY11" fmla="*/ 1098404 h 1107929"/>
              <a:gd name="connsiteX12" fmla="*/ 360120 w 3129096"/>
              <a:gd name="connsiteY12" fmla="*/ 1098404 h 1107929"/>
              <a:gd name="connsiteX13" fmla="*/ 0 w 3129096"/>
              <a:gd name="connsiteY13" fmla="*/ 1107929 h 1107929"/>
              <a:gd name="connsiteX14" fmla="*/ 6350 w 3129096"/>
              <a:gd name="connsiteY14" fmla="*/ 425451 h 110792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720913 w 3125921"/>
              <a:gd name="connsiteY3" fmla="*/ 428626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540256 h 1101579"/>
              <a:gd name="connsiteX9" fmla="*/ 3125921 w 3125921"/>
              <a:gd name="connsiteY9" fmla="*/ 540256 h 1101579"/>
              <a:gd name="connsiteX10" fmla="*/ 3125921 w 3125921"/>
              <a:gd name="connsiteY10" fmla="*/ 707700 h 1101579"/>
              <a:gd name="connsiteX11" fmla="*/ 3125921 w 3125921"/>
              <a:gd name="connsiteY11" fmla="*/ 1098404 h 1101579"/>
              <a:gd name="connsiteX12" fmla="*/ 356945 w 3125921"/>
              <a:gd name="connsiteY12" fmla="*/ 1098404 h 1101579"/>
              <a:gd name="connsiteX13" fmla="*/ 0 w 3125921"/>
              <a:gd name="connsiteY13" fmla="*/ 1101579 h 1101579"/>
              <a:gd name="connsiteX14" fmla="*/ 3175 w 3125921"/>
              <a:gd name="connsiteY14" fmla="*/ 425451 h 110157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720913 w 3125921"/>
              <a:gd name="connsiteY3" fmla="*/ 428626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540256 h 1101579"/>
              <a:gd name="connsiteX9" fmla="*/ 3125921 w 3125921"/>
              <a:gd name="connsiteY9" fmla="*/ 540256 h 1101579"/>
              <a:gd name="connsiteX10" fmla="*/ 3125921 w 3125921"/>
              <a:gd name="connsiteY10" fmla="*/ 707700 h 1101579"/>
              <a:gd name="connsiteX11" fmla="*/ 3125921 w 3125921"/>
              <a:gd name="connsiteY11" fmla="*/ 1098404 h 1101579"/>
              <a:gd name="connsiteX12" fmla="*/ 0 w 3125921"/>
              <a:gd name="connsiteY12" fmla="*/ 1101579 h 1101579"/>
              <a:gd name="connsiteX13" fmla="*/ 3175 w 3125921"/>
              <a:gd name="connsiteY13" fmla="*/ 425451 h 110157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720913 w 3125921"/>
              <a:gd name="connsiteY3" fmla="*/ 428626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540256 h 1101579"/>
              <a:gd name="connsiteX9" fmla="*/ 3125921 w 3125921"/>
              <a:gd name="connsiteY9" fmla="*/ 707700 h 1101579"/>
              <a:gd name="connsiteX10" fmla="*/ 3125921 w 3125921"/>
              <a:gd name="connsiteY10" fmla="*/ 1098404 h 1101579"/>
              <a:gd name="connsiteX11" fmla="*/ 0 w 3125921"/>
              <a:gd name="connsiteY11" fmla="*/ 1101579 h 1101579"/>
              <a:gd name="connsiteX12" fmla="*/ 3175 w 3125921"/>
              <a:gd name="connsiteY12" fmla="*/ 425451 h 110157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720913 w 3125921"/>
              <a:gd name="connsiteY3" fmla="*/ 428626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540256 h 1101579"/>
              <a:gd name="connsiteX9" fmla="*/ 3125921 w 3125921"/>
              <a:gd name="connsiteY9" fmla="*/ 1098404 h 1101579"/>
              <a:gd name="connsiteX10" fmla="*/ 0 w 3125921"/>
              <a:gd name="connsiteY10" fmla="*/ 1101579 h 1101579"/>
              <a:gd name="connsiteX11" fmla="*/ 3175 w 3125921"/>
              <a:gd name="connsiteY11" fmla="*/ 425451 h 110157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720913 w 3125921"/>
              <a:gd name="connsiteY3" fmla="*/ 428626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1098404 h 1101579"/>
              <a:gd name="connsiteX9" fmla="*/ 0 w 3125921"/>
              <a:gd name="connsiteY9" fmla="*/ 1101579 h 1101579"/>
              <a:gd name="connsiteX10" fmla="*/ 3175 w 3125921"/>
              <a:gd name="connsiteY10" fmla="*/ 425451 h 110157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517713 w 3125921"/>
              <a:gd name="connsiteY3" fmla="*/ 425451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1098404 h 1101579"/>
              <a:gd name="connsiteX9" fmla="*/ 0 w 3125921"/>
              <a:gd name="connsiteY9" fmla="*/ 1101579 h 1101579"/>
              <a:gd name="connsiteX10" fmla="*/ 3175 w 3125921"/>
              <a:gd name="connsiteY10" fmla="*/ 425451 h 1101579"/>
              <a:gd name="connsiteX0" fmla="*/ 385 w 3123131"/>
              <a:gd name="connsiteY0" fmla="*/ 425451 h 1098404"/>
              <a:gd name="connsiteX1" fmla="*/ 196992 w 3123131"/>
              <a:gd name="connsiteY1" fmla="*/ 428626 h 1098404"/>
              <a:gd name="connsiteX2" fmla="*/ 173640 w 3123131"/>
              <a:gd name="connsiteY2" fmla="*/ 1870 h 1098404"/>
              <a:gd name="connsiteX3" fmla="*/ 514923 w 3123131"/>
              <a:gd name="connsiteY3" fmla="*/ 425451 h 1098404"/>
              <a:gd name="connsiteX4" fmla="*/ 2756419 w 3123131"/>
              <a:gd name="connsiteY4" fmla="*/ 428625 h 1098404"/>
              <a:gd name="connsiteX5" fmla="*/ 3113606 w 3123131"/>
              <a:gd name="connsiteY5" fmla="*/ 0 h 1098404"/>
              <a:gd name="connsiteX6" fmla="*/ 3032644 w 3123131"/>
              <a:gd name="connsiteY6" fmla="*/ 428625 h 1098404"/>
              <a:gd name="connsiteX7" fmla="*/ 3123131 w 3123131"/>
              <a:gd name="connsiteY7" fmla="*/ 428626 h 1098404"/>
              <a:gd name="connsiteX8" fmla="*/ 3123131 w 3123131"/>
              <a:gd name="connsiteY8" fmla="*/ 1098404 h 1098404"/>
              <a:gd name="connsiteX9" fmla="*/ 3560 w 3123131"/>
              <a:gd name="connsiteY9" fmla="*/ 1095229 h 1098404"/>
              <a:gd name="connsiteX10" fmla="*/ 385 w 3123131"/>
              <a:gd name="connsiteY10" fmla="*/ 425451 h 1098404"/>
              <a:gd name="connsiteX0" fmla="*/ 385 w 3123131"/>
              <a:gd name="connsiteY0" fmla="*/ 423581 h 1096534"/>
              <a:gd name="connsiteX1" fmla="*/ 196992 w 3123131"/>
              <a:gd name="connsiteY1" fmla="*/ 426756 h 1096534"/>
              <a:gd name="connsiteX2" fmla="*/ 173640 w 3123131"/>
              <a:gd name="connsiteY2" fmla="*/ 0 h 1096534"/>
              <a:gd name="connsiteX3" fmla="*/ 514923 w 3123131"/>
              <a:gd name="connsiteY3" fmla="*/ 423581 h 1096534"/>
              <a:gd name="connsiteX4" fmla="*/ 2756419 w 3123131"/>
              <a:gd name="connsiteY4" fmla="*/ 426755 h 1096534"/>
              <a:gd name="connsiteX5" fmla="*/ 3104081 w 3123131"/>
              <a:gd name="connsiteY5" fmla="*/ 26705 h 1096534"/>
              <a:gd name="connsiteX6" fmla="*/ 3032644 w 3123131"/>
              <a:gd name="connsiteY6" fmla="*/ 426755 h 1096534"/>
              <a:gd name="connsiteX7" fmla="*/ 3123131 w 3123131"/>
              <a:gd name="connsiteY7" fmla="*/ 426756 h 1096534"/>
              <a:gd name="connsiteX8" fmla="*/ 3123131 w 3123131"/>
              <a:gd name="connsiteY8" fmla="*/ 1096534 h 1096534"/>
              <a:gd name="connsiteX9" fmla="*/ 3560 w 3123131"/>
              <a:gd name="connsiteY9" fmla="*/ 1093359 h 1096534"/>
              <a:gd name="connsiteX10" fmla="*/ 385 w 3123131"/>
              <a:gd name="connsiteY10" fmla="*/ 423581 h 1096534"/>
              <a:gd name="connsiteX0" fmla="*/ 385 w 3123131"/>
              <a:gd name="connsiteY0" fmla="*/ 423581 h 1096534"/>
              <a:gd name="connsiteX1" fmla="*/ 196992 w 3123131"/>
              <a:gd name="connsiteY1" fmla="*/ 426756 h 1096534"/>
              <a:gd name="connsiteX2" fmla="*/ 173640 w 3123131"/>
              <a:gd name="connsiteY2" fmla="*/ 0 h 1096534"/>
              <a:gd name="connsiteX3" fmla="*/ 514923 w 3123131"/>
              <a:gd name="connsiteY3" fmla="*/ 423581 h 1096534"/>
              <a:gd name="connsiteX4" fmla="*/ 2756419 w 3123131"/>
              <a:gd name="connsiteY4" fmla="*/ 426755 h 1096534"/>
              <a:gd name="connsiteX5" fmla="*/ 3072331 w 3123131"/>
              <a:gd name="connsiteY5" fmla="*/ 23530 h 1096534"/>
              <a:gd name="connsiteX6" fmla="*/ 3032644 w 3123131"/>
              <a:gd name="connsiteY6" fmla="*/ 426755 h 1096534"/>
              <a:gd name="connsiteX7" fmla="*/ 3123131 w 3123131"/>
              <a:gd name="connsiteY7" fmla="*/ 426756 h 1096534"/>
              <a:gd name="connsiteX8" fmla="*/ 3123131 w 3123131"/>
              <a:gd name="connsiteY8" fmla="*/ 1096534 h 1096534"/>
              <a:gd name="connsiteX9" fmla="*/ 3560 w 3123131"/>
              <a:gd name="connsiteY9" fmla="*/ 1093359 h 1096534"/>
              <a:gd name="connsiteX10" fmla="*/ 385 w 3123131"/>
              <a:gd name="connsiteY10" fmla="*/ 423581 h 109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23131" h="1096534">
                <a:moveTo>
                  <a:pt x="385" y="423581"/>
                </a:moveTo>
                <a:lnTo>
                  <a:pt x="196992" y="426756"/>
                </a:lnTo>
                <a:lnTo>
                  <a:pt x="173640" y="0"/>
                </a:lnTo>
                <a:lnTo>
                  <a:pt x="514923" y="423581"/>
                </a:lnTo>
                <a:lnTo>
                  <a:pt x="2756419" y="426755"/>
                </a:lnTo>
                <a:lnTo>
                  <a:pt x="3072331" y="23530"/>
                </a:lnTo>
                <a:lnTo>
                  <a:pt x="3032644" y="426755"/>
                </a:lnTo>
                <a:lnTo>
                  <a:pt x="3123131" y="426756"/>
                </a:lnTo>
                <a:lnTo>
                  <a:pt x="3123131" y="1096534"/>
                </a:lnTo>
                <a:lnTo>
                  <a:pt x="3560" y="1093359"/>
                </a:lnTo>
                <a:cubicBezTo>
                  <a:pt x="5677" y="871158"/>
                  <a:pt x="-1732" y="645782"/>
                  <a:pt x="385" y="423581"/>
                </a:cubicBezTo>
                <a:close/>
              </a:path>
            </a:pathLst>
          </a:custGeom>
          <a:noFill/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tIns="432000" rtlCol="0" anchor="ctr"/>
          <a:lstStyle/>
          <a:p>
            <a:pPr algn="ctr"/>
            <a:r>
              <a:rPr lang="en-US" b="1" dirty="0"/>
              <a:t>Functional </a:t>
            </a:r>
            <a:r>
              <a:rPr lang="en-US" b="1" dirty="0" smtClean="0"/>
              <a:t>Tests</a:t>
            </a:r>
            <a:endParaRPr lang="en-US" b="1" dirty="0"/>
          </a:p>
        </p:txBody>
      </p:sp>
      <p:sp>
        <p:nvSpPr>
          <p:cNvPr id="50" name="Rectangular Callout 49"/>
          <p:cNvSpPr/>
          <p:nvPr/>
        </p:nvSpPr>
        <p:spPr bwMode="auto">
          <a:xfrm>
            <a:off x="4149461" y="1580298"/>
            <a:ext cx="2417440" cy="517249"/>
          </a:xfrm>
          <a:prstGeom prst="wedgeRectCallout">
            <a:avLst>
              <a:gd name="adj1" fmla="val -21541"/>
              <a:gd name="adj2" fmla="val 123113"/>
            </a:avLst>
          </a:prstGeom>
          <a:noFill/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 smtClean="0"/>
              <a:t>Performance Tests</a:t>
            </a:r>
            <a:endParaRPr lang="en-US" b="1" dirty="0"/>
          </a:p>
        </p:txBody>
      </p:sp>
      <p:sp>
        <p:nvSpPr>
          <p:cNvPr id="51" name="Rectangular Callout 50"/>
          <p:cNvSpPr/>
          <p:nvPr/>
        </p:nvSpPr>
        <p:spPr bwMode="auto">
          <a:xfrm>
            <a:off x="7356576" y="1580297"/>
            <a:ext cx="1446621" cy="508512"/>
          </a:xfrm>
          <a:prstGeom prst="wedgeRectCallout">
            <a:avLst>
              <a:gd name="adj1" fmla="val 19731"/>
              <a:gd name="adj2" fmla="val 122178"/>
            </a:avLst>
          </a:prstGeom>
          <a:noFill/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 smtClean="0"/>
              <a:t>Production</a:t>
            </a:r>
          </a:p>
          <a:p>
            <a:pPr algn="ctr"/>
            <a:r>
              <a:rPr lang="en-US" b="1" dirty="0" smtClean="0"/>
              <a:t>Monitoring</a:t>
            </a:r>
            <a:endParaRPr lang="en-US" b="1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2325446" y="2202128"/>
            <a:ext cx="0" cy="223468"/>
          </a:xfrm>
          <a:prstGeom prst="straightConnector1">
            <a:avLst/>
          </a:prstGeom>
          <a:noFill/>
          <a:ln w="19050">
            <a:solidFill>
              <a:schemeClr val="accent3"/>
            </a:solidFill>
            <a:miter lim="800000"/>
            <a:headEnd/>
            <a:tailEnd type="triangle" w="lg" len="med"/>
          </a:ln>
          <a:effectLst/>
        </p:spPr>
      </p:cxnSp>
      <p:cxnSp>
        <p:nvCxnSpPr>
          <p:cNvPr id="53" name="Straight Arrow Connector 52"/>
          <p:cNvCxnSpPr/>
          <p:nvPr/>
        </p:nvCxnSpPr>
        <p:spPr>
          <a:xfrm>
            <a:off x="5302502" y="2093693"/>
            <a:ext cx="0" cy="375138"/>
          </a:xfrm>
          <a:prstGeom prst="straightConnector1">
            <a:avLst/>
          </a:prstGeom>
          <a:noFill/>
          <a:ln w="19050">
            <a:solidFill>
              <a:schemeClr val="accent3"/>
            </a:solidFill>
            <a:miter lim="800000"/>
            <a:headEnd/>
            <a:tailEnd type="triangle" w="lg" len="med"/>
          </a:ln>
          <a:effectLst/>
        </p:spPr>
      </p:cxnSp>
      <p:cxnSp>
        <p:nvCxnSpPr>
          <p:cNvPr id="54" name="Straight Arrow Connector 53"/>
          <p:cNvCxnSpPr/>
          <p:nvPr/>
        </p:nvCxnSpPr>
        <p:spPr>
          <a:xfrm flipV="1">
            <a:off x="3829505" y="3376128"/>
            <a:ext cx="1" cy="322484"/>
          </a:xfrm>
          <a:prstGeom prst="straightConnector1">
            <a:avLst/>
          </a:prstGeom>
          <a:noFill/>
          <a:ln w="19050">
            <a:solidFill>
              <a:schemeClr val="accent3"/>
            </a:solidFill>
            <a:miter lim="800000"/>
            <a:headEnd/>
            <a:tailEnd type="triangle" w="lg" len="med"/>
          </a:ln>
          <a:effectLst/>
        </p:spPr>
      </p:cxnSp>
      <p:sp>
        <p:nvSpPr>
          <p:cNvPr id="55" name="Right Arrow 54"/>
          <p:cNvSpPr/>
          <p:nvPr/>
        </p:nvSpPr>
        <p:spPr bwMode="auto">
          <a:xfrm>
            <a:off x="2103559" y="2531787"/>
            <a:ext cx="443774" cy="78063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6" name="Picture 4" descr="http://clipartpin.com/clipart_file/traffic-light-clipart-5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1" t="7536" r="34246" b="6527"/>
          <a:stretch/>
        </p:blipFill>
        <p:spPr bwMode="auto">
          <a:xfrm>
            <a:off x="2189151" y="2762678"/>
            <a:ext cx="194591" cy="3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ight Arrow 56"/>
          <p:cNvSpPr/>
          <p:nvPr/>
        </p:nvSpPr>
        <p:spPr bwMode="auto">
          <a:xfrm>
            <a:off x="3607618" y="2531104"/>
            <a:ext cx="443774" cy="78063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8" name="Picture 4" descr="http://clipartpin.com/clipart_file/traffic-light-clipart-5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1" t="7536" r="34246" b="6527"/>
          <a:stretch/>
        </p:blipFill>
        <p:spPr bwMode="auto">
          <a:xfrm>
            <a:off x="3693210" y="2761995"/>
            <a:ext cx="194591" cy="3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ight Arrow 58"/>
          <p:cNvSpPr/>
          <p:nvPr/>
        </p:nvSpPr>
        <p:spPr bwMode="auto">
          <a:xfrm>
            <a:off x="5077999" y="2509883"/>
            <a:ext cx="443774" cy="78063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60" name="Picture 4" descr="http://clipartpin.com/clipart_file/traffic-light-clipart-5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1" t="7536" r="34246" b="6527"/>
          <a:stretch/>
        </p:blipFill>
        <p:spPr bwMode="auto">
          <a:xfrm>
            <a:off x="5163591" y="2740774"/>
            <a:ext cx="194591" cy="3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ight Arrow 60"/>
          <p:cNvSpPr/>
          <p:nvPr/>
        </p:nvSpPr>
        <p:spPr bwMode="auto">
          <a:xfrm>
            <a:off x="7173689" y="2533703"/>
            <a:ext cx="443774" cy="78063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62" name="Picture 4" descr="http://clipartpin.com/clipart_file/traffic-light-clipart-5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1" t="7536" r="34246" b="6527"/>
          <a:stretch/>
        </p:blipFill>
        <p:spPr bwMode="auto">
          <a:xfrm>
            <a:off x="7259281" y="2764594"/>
            <a:ext cx="194591" cy="3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Elbow Connector 62"/>
          <p:cNvCxnSpPr/>
          <p:nvPr/>
        </p:nvCxnSpPr>
        <p:spPr>
          <a:xfrm flipV="1">
            <a:off x="6252184" y="3133739"/>
            <a:ext cx="1073012" cy="706319"/>
          </a:xfrm>
          <a:prstGeom prst="bentConnector3">
            <a:avLst>
              <a:gd name="adj1" fmla="val 100006"/>
            </a:avLst>
          </a:prstGeom>
          <a:noFill/>
          <a:ln w="19050">
            <a:solidFill>
              <a:schemeClr val="accent3"/>
            </a:solidFill>
            <a:miter lim="800000"/>
            <a:headEnd/>
            <a:tailEnd type="triangle" w="lg" len="med"/>
          </a:ln>
          <a:effectLst/>
        </p:spPr>
      </p:cxnSp>
      <p:sp>
        <p:nvSpPr>
          <p:cNvPr id="64" name="Rectangular Callout 9"/>
          <p:cNvSpPr/>
          <p:nvPr/>
        </p:nvSpPr>
        <p:spPr bwMode="auto">
          <a:xfrm>
            <a:off x="3129080" y="3372830"/>
            <a:ext cx="3123131" cy="822401"/>
          </a:xfrm>
          <a:custGeom>
            <a:avLst/>
            <a:gdLst>
              <a:gd name="connsiteX0" fmla="*/ 0 w 3322771"/>
              <a:gd name="connsiteY0" fmla="*/ 0 h 669778"/>
              <a:gd name="connsiteX1" fmla="*/ 553795 w 3322771"/>
              <a:gd name="connsiteY1" fmla="*/ 0 h 669778"/>
              <a:gd name="connsiteX2" fmla="*/ 373280 w 3322771"/>
              <a:gd name="connsiteY2" fmla="*/ -426756 h 669778"/>
              <a:gd name="connsiteX3" fmla="*/ 1384488 w 3322771"/>
              <a:gd name="connsiteY3" fmla="*/ 0 h 669778"/>
              <a:gd name="connsiteX4" fmla="*/ 3322771 w 3322771"/>
              <a:gd name="connsiteY4" fmla="*/ 0 h 669778"/>
              <a:gd name="connsiteX5" fmla="*/ 3322771 w 3322771"/>
              <a:gd name="connsiteY5" fmla="*/ 111630 h 669778"/>
              <a:gd name="connsiteX6" fmla="*/ 3322771 w 3322771"/>
              <a:gd name="connsiteY6" fmla="*/ 111630 h 669778"/>
              <a:gd name="connsiteX7" fmla="*/ 3322771 w 3322771"/>
              <a:gd name="connsiteY7" fmla="*/ 279074 h 669778"/>
              <a:gd name="connsiteX8" fmla="*/ 3322771 w 3322771"/>
              <a:gd name="connsiteY8" fmla="*/ 669778 h 669778"/>
              <a:gd name="connsiteX9" fmla="*/ 1384488 w 3322771"/>
              <a:gd name="connsiteY9" fmla="*/ 669778 h 669778"/>
              <a:gd name="connsiteX10" fmla="*/ 553795 w 3322771"/>
              <a:gd name="connsiteY10" fmla="*/ 669778 h 669778"/>
              <a:gd name="connsiteX11" fmla="*/ 553795 w 3322771"/>
              <a:gd name="connsiteY11" fmla="*/ 669778 h 669778"/>
              <a:gd name="connsiteX12" fmla="*/ 0 w 3322771"/>
              <a:gd name="connsiteY12" fmla="*/ 669778 h 669778"/>
              <a:gd name="connsiteX13" fmla="*/ 0 w 3322771"/>
              <a:gd name="connsiteY13" fmla="*/ 279074 h 669778"/>
              <a:gd name="connsiteX14" fmla="*/ 0 w 3322771"/>
              <a:gd name="connsiteY14" fmla="*/ 111630 h 669778"/>
              <a:gd name="connsiteX15" fmla="*/ 0 w 3322771"/>
              <a:gd name="connsiteY15" fmla="*/ 111630 h 669778"/>
              <a:gd name="connsiteX16" fmla="*/ 0 w 3322771"/>
              <a:gd name="connsiteY16" fmla="*/ 0 h 669778"/>
              <a:gd name="connsiteX0" fmla="*/ 0 w 3322771"/>
              <a:gd name="connsiteY0" fmla="*/ 426756 h 1096534"/>
              <a:gd name="connsiteX1" fmla="*/ 553795 w 3322771"/>
              <a:gd name="connsiteY1" fmla="*/ 426756 h 1096534"/>
              <a:gd name="connsiteX2" fmla="*/ 373280 w 3322771"/>
              <a:gd name="connsiteY2" fmla="*/ 0 h 1096534"/>
              <a:gd name="connsiteX3" fmla="*/ 1384488 w 3322771"/>
              <a:gd name="connsiteY3" fmla="*/ 426756 h 1096534"/>
              <a:gd name="connsiteX4" fmla="*/ 3232284 w 3322771"/>
              <a:gd name="connsiteY4" fmla="*/ 426755 h 1096534"/>
              <a:gd name="connsiteX5" fmla="*/ 3322771 w 3322771"/>
              <a:gd name="connsiteY5" fmla="*/ 426756 h 1096534"/>
              <a:gd name="connsiteX6" fmla="*/ 3322771 w 3322771"/>
              <a:gd name="connsiteY6" fmla="*/ 538386 h 1096534"/>
              <a:gd name="connsiteX7" fmla="*/ 3322771 w 3322771"/>
              <a:gd name="connsiteY7" fmla="*/ 538386 h 1096534"/>
              <a:gd name="connsiteX8" fmla="*/ 3322771 w 3322771"/>
              <a:gd name="connsiteY8" fmla="*/ 705830 h 1096534"/>
              <a:gd name="connsiteX9" fmla="*/ 3322771 w 3322771"/>
              <a:gd name="connsiteY9" fmla="*/ 1096534 h 1096534"/>
              <a:gd name="connsiteX10" fmla="*/ 1384488 w 3322771"/>
              <a:gd name="connsiteY10" fmla="*/ 1096534 h 1096534"/>
              <a:gd name="connsiteX11" fmla="*/ 553795 w 3322771"/>
              <a:gd name="connsiteY11" fmla="*/ 1096534 h 1096534"/>
              <a:gd name="connsiteX12" fmla="*/ 553795 w 3322771"/>
              <a:gd name="connsiteY12" fmla="*/ 1096534 h 1096534"/>
              <a:gd name="connsiteX13" fmla="*/ 0 w 3322771"/>
              <a:gd name="connsiteY13" fmla="*/ 1096534 h 1096534"/>
              <a:gd name="connsiteX14" fmla="*/ 0 w 3322771"/>
              <a:gd name="connsiteY14" fmla="*/ 705830 h 1096534"/>
              <a:gd name="connsiteX15" fmla="*/ 0 w 3322771"/>
              <a:gd name="connsiteY15" fmla="*/ 538386 h 1096534"/>
              <a:gd name="connsiteX16" fmla="*/ 0 w 3322771"/>
              <a:gd name="connsiteY16" fmla="*/ 538386 h 1096534"/>
              <a:gd name="connsiteX17" fmla="*/ 0 w 3322771"/>
              <a:gd name="connsiteY17" fmla="*/ 426756 h 1096534"/>
              <a:gd name="connsiteX0" fmla="*/ 0 w 3322771"/>
              <a:gd name="connsiteY0" fmla="*/ 426756 h 1096534"/>
              <a:gd name="connsiteX1" fmla="*/ 553795 w 3322771"/>
              <a:gd name="connsiteY1" fmla="*/ 426756 h 1096534"/>
              <a:gd name="connsiteX2" fmla="*/ 373280 w 3322771"/>
              <a:gd name="connsiteY2" fmla="*/ 0 h 1096534"/>
              <a:gd name="connsiteX3" fmla="*/ 1384488 w 3322771"/>
              <a:gd name="connsiteY3" fmla="*/ 426756 h 1096534"/>
              <a:gd name="connsiteX4" fmla="*/ 3084646 w 3322771"/>
              <a:gd name="connsiteY4" fmla="*/ 421993 h 1096534"/>
              <a:gd name="connsiteX5" fmla="*/ 3232284 w 3322771"/>
              <a:gd name="connsiteY5" fmla="*/ 426755 h 1096534"/>
              <a:gd name="connsiteX6" fmla="*/ 3322771 w 3322771"/>
              <a:gd name="connsiteY6" fmla="*/ 426756 h 1096534"/>
              <a:gd name="connsiteX7" fmla="*/ 3322771 w 3322771"/>
              <a:gd name="connsiteY7" fmla="*/ 538386 h 1096534"/>
              <a:gd name="connsiteX8" fmla="*/ 3322771 w 3322771"/>
              <a:gd name="connsiteY8" fmla="*/ 538386 h 1096534"/>
              <a:gd name="connsiteX9" fmla="*/ 3322771 w 3322771"/>
              <a:gd name="connsiteY9" fmla="*/ 705830 h 1096534"/>
              <a:gd name="connsiteX10" fmla="*/ 3322771 w 3322771"/>
              <a:gd name="connsiteY10" fmla="*/ 1096534 h 1096534"/>
              <a:gd name="connsiteX11" fmla="*/ 1384488 w 3322771"/>
              <a:gd name="connsiteY11" fmla="*/ 1096534 h 1096534"/>
              <a:gd name="connsiteX12" fmla="*/ 553795 w 3322771"/>
              <a:gd name="connsiteY12" fmla="*/ 1096534 h 1096534"/>
              <a:gd name="connsiteX13" fmla="*/ 553795 w 3322771"/>
              <a:gd name="connsiteY13" fmla="*/ 1096534 h 1096534"/>
              <a:gd name="connsiteX14" fmla="*/ 0 w 3322771"/>
              <a:gd name="connsiteY14" fmla="*/ 1096534 h 1096534"/>
              <a:gd name="connsiteX15" fmla="*/ 0 w 3322771"/>
              <a:gd name="connsiteY15" fmla="*/ 705830 h 1096534"/>
              <a:gd name="connsiteX16" fmla="*/ 0 w 3322771"/>
              <a:gd name="connsiteY16" fmla="*/ 538386 h 1096534"/>
              <a:gd name="connsiteX17" fmla="*/ 0 w 3322771"/>
              <a:gd name="connsiteY17" fmla="*/ 538386 h 1096534"/>
              <a:gd name="connsiteX18" fmla="*/ 0 w 3322771"/>
              <a:gd name="connsiteY18" fmla="*/ 426756 h 1096534"/>
              <a:gd name="connsiteX0" fmla="*/ 0 w 3322771"/>
              <a:gd name="connsiteY0" fmla="*/ 426756 h 1096534"/>
              <a:gd name="connsiteX1" fmla="*/ 553795 w 3322771"/>
              <a:gd name="connsiteY1" fmla="*/ 426756 h 1096534"/>
              <a:gd name="connsiteX2" fmla="*/ 373280 w 3322771"/>
              <a:gd name="connsiteY2" fmla="*/ 0 h 1096534"/>
              <a:gd name="connsiteX3" fmla="*/ 1384488 w 3322771"/>
              <a:gd name="connsiteY3" fmla="*/ 426756 h 1096534"/>
              <a:gd name="connsiteX4" fmla="*/ 2956059 w 3322771"/>
              <a:gd name="connsiteY4" fmla="*/ 417230 h 1096534"/>
              <a:gd name="connsiteX5" fmla="*/ 3084646 w 3322771"/>
              <a:gd name="connsiteY5" fmla="*/ 421993 h 1096534"/>
              <a:gd name="connsiteX6" fmla="*/ 3232284 w 3322771"/>
              <a:gd name="connsiteY6" fmla="*/ 426755 h 1096534"/>
              <a:gd name="connsiteX7" fmla="*/ 3322771 w 3322771"/>
              <a:gd name="connsiteY7" fmla="*/ 426756 h 1096534"/>
              <a:gd name="connsiteX8" fmla="*/ 3322771 w 3322771"/>
              <a:gd name="connsiteY8" fmla="*/ 538386 h 1096534"/>
              <a:gd name="connsiteX9" fmla="*/ 3322771 w 3322771"/>
              <a:gd name="connsiteY9" fmla="*/ 538386 h 1096534"/>
              <a:gd name="connsiteX10" fmla="*/ 3322771 w 3322771"/>
              <a:gd name="connsiteY10" fmla="*/ 705830 h 1096534"/>
              <a:gd name="connsiteX11" fmla="*/ 3322771 w 3322771"/>
              <a:gd name="connsiteY11" fmla="*/ 1096534 h 1096534"/>
              <a:gd name="connsiteX12" fmla="*/ 1384488 w 3322771"/>
              <a:gd name="connsiteY12" fmla="*/ 1096534 h 1096534"/>
              <a:gd name="connsiteX13" fmla="*/ 553795 w 3322771"/>
              <a:gd name="connsiteY13" fmla="*/ 1096534 h 1096534"/>
              <a:gd name="connsiteX14" fmla="*/ 553795 w 3322771"/>
              <a:gd name="connsiteY14" fmla="*/ 1096534 h 1096534"/>
              <a:gd name="connsiteX15" fmla="*/ 0 w 3322771"/>
              <a:gd name="connsiteY15" fmla="*/ 1096534 h 1096534"/>
              <a:gd name="connsiteX16" fmla="*/ 0 w 3322771"/>
              <a:gd name="connsiteY16" fmla="*/ 705830 h 1096534"/>
              <a:gd name="connsiteX17" fmla="*/ 0 w 3322771"/>
              <a:gd name="connsiteY17" fmla="*/ 538386 h 1096534"/>
              <a:gd name="connsiteX18" fmla="*/ 0 w 3322771"/>
              <a:gd name="connsiteY18" fmla="*/ 538386 h 1096534"/>
              <a:gd name="connsiteX19" fmla="*/ 0 w 3322771"/>
              <a:gd name="connsiteY19" fmla="*/ 426756 h 1096534"/>
              <a:gd name="connsiteX0" fmla="*/ 0 w 3322771"/>
              <a:gd name="connsiteY0" fmla="*/ 428626 h 1098404"/>
              <a:gd name="connsiteX1" fmla="*/ 553795 w 3322771"/>
              <a:gd name="connsiteY1" fmla="*/ 428626 h 1098404"/>
              <a:gd name="connsiteX2" fmla="*/ 373280 w 3322771"/>
              <a:gd name="connsiteY2" fmla="*/ 1870 h 1098404"/>
              <a:gd name="connsiteX3" fmla="*/ 1384488 w 3322771"/>
              <a:gd name="connsiteY3" fmla="*/ 428626 h 1098404"/>
              <a:gd name="connsiteX4" fmla="*/ 2956059 w 3322771"/>
              <a:gd name="connsiteY4" fmla="*/ 419100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0 w 3322771"/>
              <a:gd name="connsiteY19" fmla="*/ 428626 h 1098404"/>
              <a:gd name="connsiteX0" fmla="*/ 0 w 3322771"/>
              <a:gd name="connsiteY0" fmla="*/ 428626 h 1098404"/>
              <a:gd name="connsiteX1" fmla="*/ 553795 w 3322771"/>
              <a:gd name="connsiteY1" fmla="*/ 428626 h 1098404"/>
              <a:gd name="connsiteX2" fmla="*/ 373280 w 3322771"/>
              <a:gd name="connsiteY2" fmla="*/ 1870 h 1098404"/>
              <a:gd name="connsiteX3" fmla="*/ 1384488 w 3322771"/>
              <a:gd name="connsiteY3" fmla="*/ 428626 h 1098404"/>
              <a:gd name="connsiteX4" fmla="*/ 2956059 w 3322771"/>
              <a:gd name="connsiteY4" fmla="*/ 433387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0 w 3322771"/>
              <a:gd name="connsiteY19" fmla="*/ 428626 h 1098404"/>
              <a:gd name="connsiteX0" fmla="*/ 0 w 3322771"/>
              <a:gd name="connsiteY0" fmla="*/ 428626 h 1098404"/>
              <a:gd name="connsiteX1" fmla="*/ 553795 w 3322771"/>
              <a:gd name="connsiteY1" fmla="*/ 428626 h 1098404"/>
              <a:gd name="connsiteX2" fmla="*/ 373280 w 3322771"/>
              <a:gd name="connsiteY2" fmla="*/ 1870 h 1098404"/>
              <a:gd name="connsiteX3" fmla="*/ 1384488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0 w 3322771"/>
              <a:gd name="connsiteY19" fmla="*/ 428626 h 1098404"/>
              <a:gd name="connsiteX0" fmla="*/ 0 w 3322771"/>
              <a:gd name="connsiteY0" fmla="*/ 428626 h 1098404"/>
              <a:gd name="connsiteX1" fmla="*/ 553795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0 w 3322771"/>
              <a:gd name="connsiteY19" fmla="*/ 428626 h 1098404"/>
              <a:gd name="connsiteX0" fmla="*/ 0 w 3322771"/>
              <a:gd name="connsiteY0" fmla="*/ 428626 h 1098404"/>
              <a:gd name="connsiteX1" fmla="*/ 396632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0 w 3322771"/>
              <a:gd name="connsiteY19" fmla="*/ 428626 h 1098404"/>
              <a:gd name="connsiteX0" fmla="*/ 200025 w 3322771"/>
              <a:gd name="connsiteY0" fmla="*/ 425451 h 1098404"/>
              <a:gd name="connsiteX1" fmla="*/ 396632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0 w 3322771"/>
              <a:gd name="connsiteY18" fmla="*/ 540256 h 1098404"/>
              <a:gd name="connsiteX19" fmla="*/ 200025 w 3322771"/>
              <a:gd name="connsiteY19" fmla="*/ 425451 h 1098404"/>
              <a:gd name="connsiteX0" fmla="*/ 200025 w 3322771"/>
              <a:gd name="connsiteY0" fmla="*/ 425451 h 1098404"/>
              <a:gd name="connsiteX1" fmla="*/ 396632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0 w 3322771"/>
              <a:gd name="connsiteY17" fmla="*/ 540256 h 1098404"/>
              <a:gd name="connsiteX18" fmla="*/ 200025 w 3322771"/>
              <a:gd name="connsiteY18" fmla="*/ 425451 h 1098404"/>
              <a:gd name="connsiteX0" fmla="*/ 200025 w 3322771"/>
              <a:gd name="connsiteY0" fmla="*/ 425451 h 1098404"/>
              <a:gd name="connsiteX1" fmla="*/ 396632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0 w 3322771"/>
              <a:gd name="connsiteY16" fmla="*/ 707700 h 1098404"/>
              <a:gd name="connsiteX17" fmla="*/ 200025 w 3322771"/>
              <a:gd name="connsiteY17" fmla="*/ 425451 h 1098404"/>
              <a:gd name="connsiteX0" fmla="*/ 200025 w 3322771"/>
              <a:gd name="connsiteY0" fmla="*/ 425451 h 1098404"/>
              <a:gd name="connsiteX1" fmla="*/ 396632 w 3322771"/>
              <a:gd name="connsiteY1" fmla="*/ 428626 h 1098404"/>
              <a:gd name="connsiteX2" fmla="*/ 373280 w 3322771"/>
              <a:gd name="connsiteY2" fmla="*/ 1870 h 1098404"/>
              <a:gd name="connsiteX3" fmla="*/ 917763 w 3322771"/>
              <a:gd name="connsiteY3" fmla="*/ 428626 h 1098404"/>
              <a:gd name="connsiteX4" fmla="*/ 2956059 w 3322771"/>
              <a:gd name="connsiteY4" fmla="*/ 428625 h 1098404"/>
              <a:gd name="connsiteX5" fmla="*/ 3313246 w 3322771"/>
              <a:gd name="connsiteY5" fmla="*/ 0 h 1098404"/>
              <a:gd name="connsiteX6" fmla="*/ 3232284 w 3322771"/>
              <a:gd name="connsiteY6" fmla="*/ 428625 h 1098404"/>
              <a:gd name="connsiteX7" fmla="*/ 3322771 w 3322771"/>
              <a:gd name="connsiteY7" fmla="*/ 428626 h 1098404"/>
              <a:gd name="connsiteX8" fmla="*/ 3322771 w 3322771"/>
              <a:gd name="connsiteY8" fmla="*/ 540256 h 1098404"/>
              <a:gd name="connsiteX9" fmla="*/ 3322771 w 3322771"/>
              <a:gd name="connsiteY9" fmla="*/ 540256 h 1098404"/>
              <a:gd name="connsiteX10" fmla="*/ 3322771 w 3322771"/>
              <a:gd name="connsiteY10" fmla="*/ 707700 h 1098404"/>
              <a:gd name="connsiteX11" fmla="*/ 3322771 w 3322771"/>
              <a:gd name="connsiteY11" fmla="*/ 1098404 h 1098404"/>
              <a:gd name="connsiteX12" fmla="*/ 1384488 w 3322771"/>
              <a:gd name="connsiteY12" fmla="*/ 1098404 h 1098404"/>
              <a:gd name="connsiteX13" fmla="*/ 553795 w 3322771"/>
              <a:gd name="connsiteY13" fmla="*/ 1098404 h 1098404"/>
              <a:gd name="connsiteX14" fmla="*/ 553795 w 3322771"/>
              <a:gd name="connsiteY14" fmla="*/ 1098404 h 1098404"/>
              <a:gd name="connsiteX15" fmla="*/ 0 w 3322771"/>
              <a:gd name="connsiteY15" fmla="*/ 1098404 h 1098404"/>
              <a:gd name="connsiteX16" fmla="*/ 200025 w 3322771"/>
              <a:gd name="connsiteY16" fmla="*/ 425451 h 1098404"/>
              <a:gd name="connsiteX0" fmla="*/ 6350 w 3129096"/>
              <a:gd name="connsiteY0" fmla="*/ 425451 h 1098404"/>
              <a:gd name="connsiteX1" fmla="*/ 202957 w 3129096"/>
              <a:gd name="connsiteY1" fmla="*/ 428626 h 1098404"/>
              <a:gd name="connsiteX2" fmla="*/ 179605 w 3129096"/>
              <a:gd name="connsiteY2" fmla="*/ 1870 h 1098404"/>
              <a:gd name="connsiteX3" fmla="*/ 724088 w 3129096"/>
              <a:gd name="connsiteY3" fmla="*/ 428626 h 1098404"/>
              <a:gd name="connsiteX4" fmla="*/ 2762384 w 3129096"/>
              <a:gd name="connsiteY4" fmla="*/ 428625 h 1098404"/>
              <a:gd name="connsiteX5" fmla="*/ 3119571 w 3129096"/>
              <a:gd name="connsiteY5" fmla="*/ 0 h 1098404"/>
              <a:gd name="connsiteX6" fmla="*/ 3038609 w 3129096"/>
              <a:gd name="connsiteY6" fmla="*/ 428625 h 1098404"/>
              <a:gd name="connsiteX7" fmla="*/ 3129096 w 3129096"/>
              <a:gd name="connsiteY7" fmla="*/ 428626 h 1098404"/>
              <a:gd name="connsiteX8" fmla="*/ 3129096 w 3129096"/>
              <a:gd name="connsiteY8" fmla="*/ 540256 h 1098404"/>
              <a:gd name="connsiteX9" fmla="*/ 3129096 w 3129096"/>
              <a:gd name="connsiteY9" fmla="*/ 540256 h 1098404"/>
              <a:gd name="connsiteX10" fmla="*/ 3129096 w 3129096"/>
              <a:gd name="connsiteY10" fmla="*/ 707700 h 1098404"/>
              <a:gd name="connsiteX11" fmla="*/ 3129096 w 3129096"/>
              <a:gd name="connsiteY11" fmla="*/ 1098404 h 1098404"/>
              <a:gd name="connsiteX12" fmla="*/ 1190813 w 3129096"/>
              <a:gd name="connsiteY12" fmla="*/ 1098404 h 1098404"/>
              <a:gd name="connsiteX13" fmla="*/ 360120 w 3129096"/>
              <a:gd name="connsiteY13" fmla="*/ 1098404 h 1098404"/>
              <a:gd name="connsiteX14" fmla="*/ 360120 w 3129096"/>
              <a:gd name="connsiteY14" fmla="*/ 1098404 h 1098404"/>
              <a:gd name="connsiteX15" fmla="*/ 0 w 3129096"/>
              <a:gd name="connsiteY15" fmla="*/ 1092054 h 1098404"/>
              <a:gd name="connsiteX16" fmla="*/ 6350 w 3129096"/>
              <a:gd name="connsiteY16" fmla="*/ 425451 h 1098404"/>
              <a:gd name="connsiteX0" fmla="*/ 6350 w 3129096"/>
              <a:gd name="connsiteY0" fmla="*/ 425451 h 1107929"/>
              <a:gd name="connsiteX1" fmla="*/ 202957 w 3129096"/>
              <a:gd name="connsiteY1" fmla="*/ 428626 h 1107929"/>
              <a:gd name="connsiteX2" fmla="*/ 179605 w 3129096"/>
              <a:gd name="connsiteY2" fmla="*/ 1870 h 1107929"/>
              <a:gd name="connsiteX3" fmla="*/ 724088 w 3129096"/>
              <a:gd name="connsiteY3" fmla="*/ 428626 h 1107929"/>
              <a:gd name="connsiteX4" fmla="*/ 2762384 w 3129096"/>
              <a:gd name="connsiteY4" fmla="*/ 428625 h 1107929"/>
              <a:gd name="connsiteX5" fmla="*/ 3119571 w 3129096"/>
              <a:gd name="connsiteY5" fmla="*/ 0 h 1107929"/>
              <a:gd name="connsiteX6" fmla="*/ 3038609 w 3129096"/>
              <a:gd name="connsiteY6" fmla="*/ 428625 h 1107929"/>
              <a:gd name="connsiteX7" fmla="*/ 3129096 w 3129096"/>
              <a:gd name="connsiteY7" fmla="*/ 428626 h 1107929"/>
              <a:gd name="connsiteX8" fmla="*/ 3129096 w 3129096"/>
              <a:gd name="connsiteY8" fmla="*/ 540256 h 1107929"/>
              <a:gd name="connsiteX9" fmla="*/ 3129096 w 3129096"/>
              <a:gd name="connsiteY9" fmla="*/ 540256 h 1107929"/>
              <a:gd name="connsiteX10" fmla="*/ 3129096 w 3129096"/>
              <a:gd name="connsiteY10" fmla="*/ 707700 h 1107929"/>
              <a:gd name="connsiteX11" fmla="*/ 3129096 w 3129096"/>
              <a:gd name="connsiteY11" fmla="*/ 1098404 h 1107929"/>
              <a:gd name="connsiteX12" fmla="*/ 1190813 w 3129096"/>
              <a:gd name="connsiteY12" fmla="*/ 1098404 h 1107929"/>
              <a:gd name="connsiteX13" fmla="*/ 360120 w 3129096"/>
              <a:gd name="connsiteY13" fmla="*/ 1098404 h 1107929"/>
              <a:gd name="connsiteX14" fmla="*/ 360120 w 3129096"/>
              <a:gd name="connsiteY14" fmla="*/ 1098404 h 1107929"/>
              <a:gd name="connsiteX15" fmla="*/ 0 w 3129096"/>
              <a:gd name="connsiteY15" fmla="*/ 1107929 h 1107929"/>
              <a:gd name="connsiteX16" fmla="*/ 6350 w 3129096"/>
              <a:gd name="connsiteY16" fmla="*/ 425451 h 1107929"/>
              <a:gd name="connsiteX0" fmla="*/ 6350 w 3129096"/>
              <a:gd name="connsiteY0" fmla="*/ 425451 h 1107929"/>
              <a:gd name="connsiteX1" fmla="*/ 202957 w 3129096"/>
              <a:gd name="connsiteY1" fmla="*/ 428626 h 1107929"/>
              <a:gd name="connsiteX2" fmla="*/ 179605 w 3129096"/>
              <a:gd name="connsiteY2" fmla="*/ 1870 h 1107929"/>
              <a:gd name="connsiteX3" fmla="*/ 724088 w 3129096"/>
              <a:gd name="connsiteY3" fmla="*/ 428626 h 1107929"/>
              <a:gd name="connsiteX4" fmla="*/ 2762384 w 3129096"/>
              <a:gd name="connsiteY4" fmla="*/ 428625 h 1107929"/>
              <a:gd name="connsiteX5" fmla="*/ 3119571 w 3129096"/>
              <a:gd name="connsiteY5" fmla="*/ 0 h 1107929"/>
              <a:gd name="connsiteX6" fmla="*/ 3038609 w 3129096"/>
              <a:gd name="connsiteY6" fmla="*/ 428625 h 1107929"/>
              <a:gd name="connsiteX7" fmla="*/ 3129096 w 3129096"/>
              <a:gd name="connsiteY7" fmla="*/ 428626 h 1107929"/>
              <a:gd name="connsiteX8" fmla="*/ 3129096 w 3129096"/>
              <a:gd name="connsiteY8" fmla="*/ 540256 h 1107929"/>
              <a:gd name="connsiteX9" fmla="*/ 3129096 w 3129096"/>
              <a:gd name="connsiteY9" fmla="*/ 540256 h 1107929"/>
              <a:gd name="connsiteX10" fmla="*/ 3129096 w 3129096"/>
              <a:gd name="connsiteY10" fmla="*/ 707700 h 1107929"/>
              <a:gd name="connsiteX11" fmla="*/ 3129096 w 3129096"/>
              <a:gd name="connsiteY11" fmla="*/ 1098404 h 1107929"/>
              <a:gd name="connsiteX12" fmla="*/ 1190813 w 3129096"/>
              <a:gd name="connsiteY12" fmla="*/ 1098404 h 1107929"/>
              <a:gd name="connsiteX13" fmla="*/ 360120 w 3129096"/>
              <a:gd name="connsiteY13" fmla="*/ 1098404 h 1107929"/>
              <a:gd name="connsiteX14" fmla="*/ 0 w 3129096"/>
              <a:gd name="connsiteY14" fmla="*/ 1107929 h 1107929"/>
              <a:gd name="connsiteX15" fmla="*/ 6350 w 3129096"/>
              <a:gd name="connsiteY15" fmla="*/ 425451 h 1107929"/>
              <a:gd name="connsiteX0" fmla="*/ 6350 w 3129096"/>
              <a:gd name="connsiteY0" fmla="*/ 425451 h 1107929"/>
              <a:gd name="connsiteX1" fmla="*/ 202957 w 3129096"/>
              <a:gd name="connsiteY1" fmla="*/ 428626 h 1107929"/>
              <a:gd name="connsiteX2" fmla="*/ 179605 w 3129096"/>
              <a:gd name="connsiteY2" fmla="*/ 1870 h 1107929"/>
              <a:gd name="connsiteX3" fmla="*/ 724088 w 3129096"/>
              <a:gd name="connsiteY3" fmla="*/ 428626 h 1107929"/>
              <a:gd name="connsiteX4" fmla="*/ 2762384 w 3129096"/>
              <a:gd name="connsiteY4" fmla="*/ 428625 h 1107929"/>
              <a:gd name="connsiteX5" fmla="*/ 3119571 w 3129096"/>
              <a:gd name="connsiteY5" fmla="*/ 0 h 1107929"/>
              <a:gd name="connsiteX6" fmla="*/ 3038609 w 3129096"/>
              <a:gd name="connsiteY6" fmla="*/ 428625 h 1107929"/>
              <a:gd name="connsiteX7" fmla="*/ 3129096 w 3129096"/>
              <a:gd name="connsiteY7" fmla="*/ 428626 h 1107929"/>
              <a:gd name="connsiteX8" fmla="*/ 3129096 w 3129096"/>
              <a:gd name="connsiteY8" fmla="*/ 540256 h 1107929"/>
              <a:gd name="connsiteX9" fmla="*/ 3129096 w 3129096"/>
              <a:gd name="connsiteY9" fmla="*/ 540256 h 1107929"/>
              <a:gd name="connsiteX10" fmla="*/ 3129096 w 3129096"/>
              <a:gd name="connsiteY10" fmla="*/ 707700 h 1107929"/>
              <a:gd name="connsiteX11" fmla="*/ 3129096 w 3129096"/>
              <a:gd name="connsiteY11" fmla="*/ 1098404 h 1107929"/>
              <a:gd name="connsiteX12" fmla="*/ 360120 w 3129096"/>
              <a:gd name="connsiteY12" fmla="*/ 1098404 h 1107929"/>
              <a:gd name="connsiteX13" fmla="*/ 0 w 3129096"/>
              <a:gd name="connsiteY13" fmla="*/ 1107929 h 1107929"/>
              <a:gd name="connsiteX14" fmla="*/ 6350 w 3129096"/>
              <a:gd name="connsiteY14" fmla="*/ 425451 h 110792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720913 w 3125921"/>
              <a:gd name="connsiteY3" fmla="*/ 428626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540256 h 1101579"/>
              <a:gd name="connsiteX9" fmla="*/ 3125921 w 3125921"/>
              <a:gd name="connsiteY9" fmla="*/ 540256 h 1101579"/>
              <a:gd name="connsiteX10" fmla="*/ 3125921 w 3125921"/>
              <a:gd name="connsiteY10" fmla="*/ 707700 h 1101579"/>
              <a:gd name="connsiteX11" fmla="*/ 3125921 w 3125921"/>
              <a:gd name="connsiteY11" fmla="*/ 1098404 h 1101579"/>
              <a:gd name="connsiteX12" fmla="*/ 356945 w 3125921"/>
              <a:gd name="connsiteY12" fmla="*/ 1098404 h 1101579"/>
              <a:gd name="connsiteX13" fmla="*/ 0 w 3125921"/>
              <a:gd name="connsiteY13" fmla="*/ 1101579 h 1101579"/>
              <a:gd name="connsiteX14" fmla="*/ 3175 w 3125921"/>
              <a:gd name="connsiteY14" fmla="*/ 425451 h 110157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720913 w 3125921"/>
              <a:gd name="connsiteY3" fmla="*/ 428626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540256 h 1101579"/>
              <a:gd name="connsiteX9" fmla="*/ 3125921 w 3125921"/>
              <a:gd name="connsiteY9" fmla="*/ 540256 h 1101579"/>
              <a:gd name="connsiteX10" fmla="*/ 3125921 w 3125921"/>
              <a:gd name="connsiteY10" fmla="*/ 707700 h 1101579"/>
              <a:gd name="connsiteX11" fmla="*/ 3125921 w 3125921"/>
              <a:gd name="connsiteY11" fmla="*/ 1098404 h 1101579"/>
              <a:gd name="connsiteX12" fmla="*/ 0 w 3125921"/>
              <a:gd name="connsiteY12" fmla="*/ 1101579 h 1101579"/>
              <a:gd name="connsiteX13" fmla="*/ 3175 w 3125921"/>
              <a:gd name="connsiteY13" fmla="*/ 425451 h 110157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720913 w 3125921"/>
              <a:gd name="connsiteY3" fmla="*/ 428626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540256 h 1101579"/>
              <a:gd name="connsiteX9" fmla="*/ 3125921 w 3125921"/>
              <a:gd name="connsiteY9" fmla="*/ 707700 h 1101579"/>
              <a:gd name="connsiteX10" fmla="*/ 3125921 w 3125921"/>
              <a:gd name="connsiteY10" fmla="*/ 1098404 h 1101579"/>
              <a:gd name="connsiteX11" fmla="*/ 0 w 3125921"/>
              <a:gd name="connsiteY11" fmla="*/ 1101579 h 1101579"/>
              <a:gd name="connsiteX12" fmla="*/ 3175 w 3125921"/>
              <a:gd name="connsiteY12" fmla="*/ 425451 h 110157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720913 w 3125921"/>
              <a:gd name="connsiteY3" fmla="*/ 428626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540256 h 1101579"/>
              <a:gd name="connsiteX9" fmla="*/ 3125921 w 3125921"/>
              <a:gd name="connsiteY9" fmla="*/ 1098404 h 1101579"/>
              <a:gd name="connsiteX10" fmla="*/ 0 w 3125921"/>
              <a:gd name="connsiteY10" fmla="*/ 1101579 h 1101579"/>
              <a:gd name="connsiteX11" fmla="*/ 3175 w 3125921"/>
              <a:gd name="connsiteY11" fmla="*/ 425451 h 110157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720913 w 3125921"/>
              <a:gd name="connsiteY3" fmla="*/ 428626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1098404 h 1101579"/>
              <a:gd name="connsiteX9" fmla="*/ 0 w 3125921"/>
              <a:gd name="connsiteY9" fmla="*/ 1101579 h 1101579"/>
              <a:gd name="connsiteX10" fmla="*/ 3175 w 3125921"/>
              <a:gd name="connsiteY10" fmla="*/ 425451 h 1101579"/>
              <a:gd name="connsiteX0" fmla="*/ 3175 w 3125921"/>
              <a:gd name="connsiteY0" fmla="*/ 425451 h 1101579"/>
              <a:gd name="connsiteX1" fmla="*/ 199782 w 3125921"/>
              <a:gd name="connsiteY1" fmla="*/ 428626 h 1101579"/>
              <a:gd name="connsiteX2" fmla="*/ 176430 w 3125921"/>
              <a:gd name="connsiteY2" fmla="*/ 1870 h 1101579"/>
              <a:gd name="connsiteX3" fmla="*/ 517713 w 3125921"/>
              <a:gd name="connsiteY3" fmla="*/ 425451 h 1101579"/>
              <a:gd name="connsiteX4" fmla="*/ 2759209 w 3125921"/>
              <a:gd name="connsiteY4" fmla="*/ 428625 h 1101579"/>
              <a:gd name="connsiteX5" fmla="*/ 3116396 w 3125921"/>
              <a:gd name="connsiteY5" fmla="*/ 0 h 1101579"/>
              <a:gd name="connsiteX6" fmla="*/ 3035434 w 3125921"/>
              <a:gd name="connsiteY6" fmla="*/ 428625 h 1101579"/>
              <a:gd name="connsiteX7" fmla="*/ 3125921 w 3125921"/>
              <a:gd name="connsiteY7" fmla="*/ 428626 h 1101579"/>
              <a:gd name="connsiteX8" fmla="*/ 3125921 w 3125921"/>
              <a:gd name="connsiteY8" fmla="*/ 1098404 h 1101579"/>
              <a:gd name="connsiteX9" fmla="*/ 0 w 3125921"/>
              <a:gd name="connsiteY9" fmla="*/ 1101579 h 1101579"/>
              <a:gd name="connsiteX10" fmla="*/ 3175 w 3125921"/>
              <a:gd name="connsiteY10" fmla="*/ 425451 h 1101579"/>
              <a:gd name="connsiteX0" fmla="*/ 385 w 3123131"/>
              <a:gd name="connsiteY0" fmla="*/ 425451 h 1098404"/>
              <a:gd name="connsiteX1" fmla="*/ 196992 w 3123131"/>
              <a:gd name="connsiteY1" fmla="*/ 428626 h 1098404"/>
              <a:gd name="connsiteX2" fmla="*/ 173640 w 3123131"/>
              <a:gd name="connsiteY2" fmla="*/ 1870 h 1098404"/>
              <a:gd name="connsiteX3" fmla="*/ 514923 w 3123131"/>
              <a:gd name="connsiteY3" fmla="*/ 425451 h 1098404"/>
              <a:gd name="connsiteX4" fmla="*/ 2756419 w 3123131"/>
              <a:gd name="connsiteY4" fmla="*/ 428625 h 1098404"/>
              <a:gd name="connsiteX5" fmla="*/ 3113606 w 3123131"/>
              <a:gd name="connsiteY5" fmla="*/ 0 h 1098404"/>
              <a:gd name="connsiteX6" fmla="*/ 3032644 w 3123131"/>
              <a:gd name="connsiteY6" fmla="*/ 428625 h 1098404"/>
              <a:gd name="connsiteX7" fmla="*/ 3123131 w 3123131"/>
              <a:gd name="connsiteY7" fmla="*/ 428626 h 1098404"/>
              <a:gd name="connsiteX8" fmla="*/ 3123131 w 3123131"/>
              <a:gd name="connsiteY8" fmla="*/ 1098404 h 1098404"/>
              <a:gd name="connsiteX9" fmla="*/ 3560 w 3123131"/>
              <a:gd name="connsiteY9" fmla="*/ 1095229 h 1098404"/>
              <a:gd name="connsiteX10" fmla="*/ 385 w 3123131"/>
              <a:gd name="connsiteY10" fmla="*/ 425451 h 1098404"/>
              <a:gd name="connsiteX0" fmla="*/ 385 w 3123131"/>
              <a:gd name="connsiteY0" fmla="*/ 423581 h 1096534"/>
              <a:gd name="connsiteX1" fmla="*/ 196992 w 3123131"/>
              <a:gd name="connsiteY1" fmla="*/ 426756 h 1096534"/>
              <a:gd name="connsiteX2" fmla="*/ 173640 w 3123131"/>
              <a:gd name="connsiteY2" fmla="*/ 0 h 1096534"/>
              <a:gd name="connsiteX3" fmla="*/ 514923 w 3123131"/>
              <a:gd name="connsiteY3" fmla="*/ 423581 h 1096534"/>
              <a:gd name="connsiteX4" fmla="*/ 2756419 w 3123131"/>
              <a:gd name="connsiteY4" fmla="*/ 426755 h 1096534"/>
              <a:gd name="connsiteX5" fmla="*/ 3104081 w 3123131"/>
              <a:gd name="connsiteY5" fmla="*/ 26705 h 1096534"/>
              <a:gd name="connsiteX6" fmla="*/ 3032644 w 3123131"/>
              <a:gd name="connsiteY6" fmla="*/ 426755 h 1096534"/>
              <a:gd name="connsiteX7" fmla="*/ 3123131 w 3123131"/>
              <a:gd name="connsiteY7" fmla="*/ 426756 h 1096534"/>
              <a:gd name="connsiteX8" fmla="*/ 3123131 w 3123131"/>
              <a:gd name="connsiteY8" fmla="*/ 1096534 h 1096534"/>
              <a:gd name="connsiteX9" fmla="*/ 3560 w 3123131"/>
              <a:gd name="connsiteY9" fmla="*/ 1093359 h 1096534"/>
              <a:gd name="connsiteX10" fmla="*/ 385 w 3123131"/>
              <a:gd name="connsiteY10" fmla="*/ 423581 h 1096534"/>
              <a:gd name="connsiteX0" fmla="*/ 385 w 3123131"/>
              <a:gd name="connsiteY0" fmla="*/ 423581 h 1096534"/>
              <a:gd name="connsiteX1" fmla="*/ 196992 w 3123131"/>
              <a:gd name="connsiteY1" fmla="*/ 426756 h 1096534"/>
              <a:gd name="connsiteX2" fmla="*/ 173640 w 3123131"/>
              <a:gd name="connsiteY2" fmla="*/ 0 h 1096534"/>
              <a:gd name="connsiteX3" fmla="*/ 514923 w 3123131"/>
              <a:gd name="connsiteY3" fmla="*/ 423581 h 1096534"/>
              <a:gd name="connsiteX4" fmla="*/ 2756419 w 3123131"/>
              <a:gd name="connsiteY4" fmla="*/ 426755 h 1096534"/>
              <a:gd name="connsiteX5" fmla="*/ 3072331 w 3123131"/>
              <a:gd name="connsiteY5" fmla="*/ 23530 h 1096534"/>
              <a:gd name="connsiteX6" fmla="*/ 3032644 w 3123131"/>
              <a:gd name="connsiteY6" fmla="*/ 426755 h 1096534"/>
              <a:gd name="connsiteX7" fmla="*/ 3123131 w 3123131"/>
              <a:gd name="connsiteY7" fmla="*/ 426756 h 1096534"/>
              <a:gd name="connsiteX8" fmla="*/ 3123131 w 3123131"/>
              <a:gd name="connsiteY8" fmla="*/ 1096534 h 1096534"/>
              <a:gd name="connsiteX9" fmla="*/ 3560 w 3123131"/>
              <a:gd name="connsiteY9" fmla="*/ 1093359 h 1096534"/>
              <a:gd name="connsiteX10" fmla="*/ 385 w 3123131"/>
              <a:gd name="connsiteY10" fmla="*/ 423581 h 1096534"/>
              <a:gd name="connsiteX0" fmla="*/ 385 w 3123131"/>
              <a:gd name="connsiteY0" fmla="*/ 423581 h 1096534"/>
              <a:gd name="connsiteX1" fmla="*/ 196992 w 3123131"/>
              <a:gd name="connsiteY1" fmla="*/ 426756 h 1096534"/>
              <a:gd name="connsiteX2" fmla="*/ 173640 w 3123131"/>
              <a:gd name="connsiteY2" fmla="*/ 0 h 1096534"/>
              <a:gd name="connsiteX3" fmla="*/ 514923 w 3123131"/>
              <a:gd name="connsiteY3" fmla="*/ 423581 h 1096534"/>
              <a:gd name="connsiteX4" fmla="*/ 2756419 w 3123131"/>
              <a:gd name="connsiteY4" fmla="*/ 426755 h 1096534"/>
              <a:gd name="connsiteX5" fmla="*/ 3032644 w 3123131"/>
              <a:gd name="connsiteY5" fmla="*/ 426755 h 1096534"/>
              <a:gd name="connsiteX6" fmla="*/ 3123131 w 3123131"/>
              <a:gd name="connsiteY6" fmla="*/ 426756 h 1096534"/>
              <a:gd name="connsiteX7" fmla="*/ 3123131 w 3123131"/>
              <a:gd name="connsiteY7" fmla="*/ 1096534 h 1096534"/>
              <a:gd name="connsiteX8" fmla="*/ 3560 w 3123131"/>
              <a:gd name="connsiteY8" fmla="*/ 1093359 h 1096534"/>
              <a:gd name="connsiteX9" fmla="*/ 385 w 3123131"/>
              <a:gd name="connsiteY9" fmla="*/ 423581 h 109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3131" h="1096534">
                <a:moveTo>
                  <a:pt x="385" y="423581"/>
                </a:moveTo>
                <a:lnTo>
                  <a:pt x="196992" y="426756"/>
                </a:lnTo>
                <a:lnTo>
                  <a:pt x="173640" y="0"/>
                </a:lnTo>
                <a:lnTo>
                  <a:pt x="514923" y="423581"/>
                </a:lnTo>
                <a:lnTo>
                  <a:pt x="2756419" y="426755"/>
                </a:lnTo>
                <a:lnTo>
                  <a:pt x="3032644" y="426755"/>
                </a:lnTo>
                <a:lnTo>
                  <a:pt x="3123131" y="426756"/>
                </a:lnTo>
                <a:lnTo>
                  <a:pt x="3123131" y="1096534"/>
                </a:lnTo>
                <a:lnTo>
                  <a:pt x="3560" y="1093359"/>
                </a:lnTo>
                <a:cubicBezTo>
                  <a:pt x="5677" y="871158"/>
                  <a:pt x="-1732" y="645782"/>
                  <a:pt x="385" y="423581"/>
                </a:cubicBezTo>
                <a:close/>
              </a:path>
            </a:pathLst>
          </a:custGeom>
          <a:noFill/>
          <a:ln w="190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tIns="432000" rtlCol="0" anchor="ctr"/>
          <a:lstStyle/>
          <a:p>
            <a:pPr algn="ctr"/>
            <a:r>
              <a:rPr lang="en-US" b="1" dirty="0" smtClean="0"/>
              <a:t>Functional Tests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(R)</a:t>
            </a:r>
            <a:r>
              <a:rPr lang="en-US" dirty="0" err="1" smtClean="0"/>
              <a:t>Evolutionize</a:t>
            </a:r>
            <a:r>
              <a:rPr lang="en-US" dirty="0" smtClean="0"/>
              <a:t> Web Performance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4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64" grpId="0" animBg="1"/>
      <p:bldP spid="64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560838"/>
            <a:ext cx="9144000" cy="6084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59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91"/>
    </mc:Choice>
    <mc:Fallback xmlns="">
      <p:transition spd="slow" advTm="75691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Web Diagnostics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866066"/>
            <a:ext cx="9131801" cy="419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7164288" y="411510"/>
            <a:ext cx="1453049" cy="528426"/>
          </a:xfrm>
          <a:prstGeom prst="wedgeRoundRectCallout">
            <a:avLst>
              <a:gd name="adj1" fmla="val -7988"/>
              <a:gd name="adj2" fmla="val 8008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282! </a:t>
            </a:r>
            <a:r>
              <a:rPr lang="en-US" sz="1400" dirty="0" smtClean="0"/>
              <a:t>Objects on that page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076056" y="686252"/>
            <a:ext cx="1957105" cy="306324"/>
          </a:xfrm>
          <a:prstGeom prst="wedgeRoundRectCallout">
            <a:avLst>
              <a:gd name="adj1" fmla="val 28204"/>
              <a:gd name="adj2" fmla="val 8962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9.68MB</a:t>
            </a:r>
            <a:r>
              <a:rPr lang="en-US" dirty="0" smtClean="0"/>
              <a:t> </a:t>
            </a:r>
            <a:r>
              <a:rPr lang="en-US" sz="1400" dirty="0" smtClean="0"/>
              <a:t>Page Size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7524328" y="2571750"/>
            <a:ext cx="1453049" cy="504056"/>
          </a:xfrm>
          <a:prstGeom prst="wedgeRoundRectCallout">
            <a:avLst>
              <a:gd name="adj1" fmla="val -61865"/>
              <a:gd name="adj2" fmla="val -2860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/>
              <a:t>8.8s</a:t>
            </a:r>
            <a:r>
              <a:rPr lang="en-US" sz="1100" b="1" i="1" dirty="0" smtClean="0"/>
              <a:t> </a:t>
            </a:r>
            <a:r>
              <a:rPr lang="en-US" sz="1400" dirty="0" smtClean="0"/>
              <a:t>Page Load Time</a:t>
            </a:r>
            <a:endParaRPr lang="en-US" sz="1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3485272" y="2962074"/>
            <a:ext cx="2569336" cy="636080"/>
          </a:xfrm>
          <a:prstGeom prst="wedgeRoundRectCallout">
            <a:avLst>
              <a:gd name="adj1" fmla="val -53166"/>
              <a:gd name="adj2" fmla="val 1088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Most objects are images delivered from your main domain</a:t>
            </a:r>
            <a:endParaRPr lang="en-US" sz="140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3419872" y="4155926"/>
            <a:ext cx="2232248" cy="450340"/>
          </a:xfrm>
          <a:prstGeom prst="wedgeRoundRectCallout">
            <a:avLst>
              <a:gd name="adj1" fmla="val -76387"/>
              <a:gd name="adj2" fmla="val -6833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Very long Connect time (1.8s) to your CDN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1622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69"/>
    </mc:Choice>
    <mc:Fallback xmlns="">
      <p:transition spd="slow" advTm="43169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Server-Side Diagnostics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31590"/>
            <a:ext cx="8496944" cy="3966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2051720" y="699542"/>
            <a:ext cx="2088232" cy="432048"/>
          </a:xfrm>
          <a:prstGeom prst="wedgeRoundRectCallout">
            <a:avLst>
              <a:gd name="adj1" fmla="val -24959"/>
              <a:gd name="adj2" fmla="val 8533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526s</a:t>
            </a:r>
            <a:r>
              <a:rPr lang="en-US" dirty="0" smtClean="0"/>
              <a:t> </a:t>
            </a:r>
            <a:r>
              <a:rPr lang="en-US" sz="1400" dirty="0" smtClean="0"/>
              <a:t>to render that report</a:t>
            </a:r>
            <a:endParaRPr lang="en-US" sz="14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223708" y="1491630"/>
            <a:ext cx="1453049" cy="522348"/>
          </a:xfrm>
          <a:prstGeom prst="wedgeRoundRectCallout">
            <a:avLst>
              <a:gd name="adj1" fmla="val -41629"/>
              <a:gd name="adj2" fmla="val 11506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 SQL running </a:t>
            </a:r>
            <a:r>
              <a:rPr lang="en-US" b="1" i="1" dirty="0" smtClean="0"/>
              <a:t>210s!</a:t>
            </a:r>
            <a:endParaRPr lang="en-US" sz="1100" b="1" i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7164288" y="3291830"/>
            <a:ext cx="1656184" cy="522348"/>
          </a:xfrm>
          <a:prstGeom prst="wedgeRoundRectCallout">
            <a:avLst>
              <a:gd name="adj1" fmla="val -45288"/>
              <a:gd name="adj2" fmla="val 11506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Lots of time spent in logging to Log4J</a:t>
            </a:r>
            <a:endParaRPr lang="en-US" sz="14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7380312" y="4427681"/>
            <a:ext cx="1656184" cy="522348"/>
          </a:xfrm>
          <a:prstGeom prst="wedgeRoundRectCallout">
            <a:avLst>
              <a:gd name="adj1" fmla="val -64012"/>
              <a:gd name="adj2" fmla="val -3225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Lots of time spent in rendering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305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95"/>
    </mc:Choice>
    <mc:Fallback xmlns="">
      <p:transition spd="slow" advTm="65795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 smtClean="0"/>
              <a:t>Online Performance Clinics</a:t>
            </a:r>
            <a:endParaRPr lang="en-US" sz="48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257150" y="1409896"/>
            <a:ext cx="9693795" cy="5857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anchor="t" anchorCtr="0" compatLnSpc="1"/>
          <a:lstStyle>
            <a:lvl1pPr marL="0" marR="0" lvl="0" indent="0" algn="l" defTabSz="914400" rtl="0" fontAlgn="auto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000" b="1" i="0" u="none" strike="noStrike" kern="1200" cap="none" spc="0" baseline="0">
                <a:solidFill>
                  <a:srgbClr val="F88208"/>
                </a:solidFill>
                <a:uFillTx/>
                <a:latin typeface="Calibri"/>
                <a:cs typeface="Lucida Sans Unicode" pitchFamily="34"/>
              </a:defRPr>
            </a:lvl1pPr>
          </a:lstStyle>
          <a:p>
            <a:pPr algn="ctr"/>
            <a:r>
              <a:rPr lang="en-US" sz="8000" dirty="0" smtClean="0">
                <a:solidFill>
                  <a:schemeClr val="tx1"/>
                </a:solidFill>
              </a:rPr>
              <a:t>Every Other week @ </a:t>
            </a:r>
          </a:p>
          <a:p>
            <a:pPr algn="ctr"/>
            <a:endParaRPr lang="en-US" sz="4800" dirty="0" smtClean="0">
              <a:solidFill>
                <a:schemeClr val="tx1"/>
              </a:solidFill>
            </a:endParaRPr>
          </a:p>
          <a:p>
            <a:pPr algn="ctr"/>
            <a:r>
              <a:rPr lang="en-US" sz="8000" dirty="0" smtClean="0">
                <a:solidFill>
                  <a:schemeClr val="tx1"/>
                </a:solidFill>
              </a:rPr>
              <a:t>bit.ly/</a:t>
            </a:r>
            <a:r>
              <a:rPr lang="en-US" sz="8000" dirty="0" err="1" smtClean="0">
                <a:solidFill>
                  <a:schemeClr val="tx1"/>
                </a:solidFill>
              </a:rPr>
              <a:t>onlineperfclinic</a:t>
            </a:r>
            <a:endParaRPr lang="en-US" sz="8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84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07504" y="2643758"/>
            <a:ext cx="4139952" cy="1584176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 smtClean="0"/>
              <a:t>Your Benefits</a:t>
            </a:r>
          </a:p>
          <a:p>
            <a:pPr lvl="1"/>
            <a:r>
              <a:rPr lang="en-US" dirty="0" smtClean="0"/>
              <a:t>Free Performance Review</a:t>
            </a:r>
          </a:p>
          <a:p>
            <a:pPr lvl="1"/>
            <a:r>
              <a:rPr lang="en-US" dirty="0" smtClean="0"/>
              <a:t>Extended Dynatrace License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 smtClean="0"/>
              <a:t>“Share Your </a:t>
            </a:r>
            <a:r>
              <a:rPr lang="en-US" sz="4800" b="1" dirty="0" err="1" smtClean="0"/>
              <a:t>PurePath</a:t>
            </a:r>
            <a:r>
              <a:rPr lang="en-US" sz="4800" b="1" dirty="0" smtClean="0"/>
              <a:t>”</a:t>
            </a:r>
            <a:endParaRPr lang="en-US" sz="4800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257150" y="1275606"/>
            <a:ext cx="9693795" cy="5857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anchor="t" anchorCtr="0" compatLnSpc="1"/>
          <a:lstStyle>
            <a:lvl1pPr marL="0" marR="0" lvl="0" indent="0" algn="l" defTabSz="914400" rtl="0" fontAlgn="auto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000" b="1" i="0" u="none" strike="noStrike" kern="1200" cap="none" spc="0" baseline="0">
                <a:solidFill>
                  <a:srgbClr val="F88208"/>
                </a:solidFill>
                <a:uFillTx/>
                <a:latin typeface="Calibri"/>
                <a:cs typeface="Lucida Sans Unicode" pitchFamily="34"/>
              </a:defRPr>
            </a:lvl1pPr>
          </a:lstStyle>
          <a:p>
            <a:pPr algn="ctr"/>
            <a:r>
              <a:rPr lang="en-US" sz="8000" dirty="0" smtClean="0">
                <a:solidFill>
                  <a:schemeClr val="tx1"/>
                </a:solidFill>
              </a:rPr>
              <a:t>bit.ly/</a:t>
            </a:r>
            <a:r>
              <a:rPr lang="en-US" sz="8000" dirty="0" err="1" smtClean="0">
                <a:solidFill>
                  <a:schemeClr val="tx1"/>
                </a:solidFill>
              </a:rPr>
              <a:t>sharepurepath</a:t>
            </a:r>
            <a:endParaRPr lang="en-US" sz="8000" dirty="0" smtClean="0">
              <a:solidFill>
                <a:schemeClr val="tx1"/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95390" y="2601226"/>
            <a:ext cx="4752528" cy="1440160"/>
          </a:xfrm>
          <a:prstGeom prst="rect">
            <a:avLst/>
          </a:prstGeom>
        </p:spPr>
        <p:txBody>
          <a:bodyPr/>
          <a:lstStyle>
            <a:lvl1pPr marL="169863" indent="-16986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Open Sans"/>
                <a:ea typeface="MS PGothic" panose="020B0600070205080204" pitchFamily="34" charset="-128"/>
                <a:cs typeface="Open Sans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"/>
                <a:ea typeface="MS PGothic" panose="020B0600070205080204" pitchFamily="34" charset="-128"/>
                <a:cs typeface="Open San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Open Sans"/>
                <a:ea typeface="MS PGothic" panose="020B0600070205080204" pitchFamily="34" charset="-128"/>
                <a:cs typeface="Open San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pen Sans"/>
                <a:ea typeface="MS PGothic" panose="020B0600070205080204" pitchFamily="34" charset="-128"/>
                <a:cs typeface="Open San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tx1"/>
                </a:solidFill>
                <a:latin typeface="Open Sans"/>
                <a:ea typeface="MS PGothic" panose="020B0600070205080204" pitchFamily="34" charset="-128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 smtClean="0"/>
              <a:t>My </a:t>
            </a:r>
            <a:r>
              <a:rPr lang="en-US" b="1" i="1" dirty="0" smtClean="0"/>
              <a:t>Benefits</a:t>
            </a:r>
          </a:p>
          <a:p>
            <a:pPr lvl="1"/>
            <a:r>
              <a:rPr lang="en-US" dirty="0" smtClean="0"/>
              <a:t>More blog material for next year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Gratification that </a:t>
            </a:r>
            <a:r>
              <a:rPr lang="en-US" dirty="0">
                <a:sym typeface="Wingdings" panose="05000000000000000000" pitchFamily="2" charset="2"/>
              </a:rPr>
              <a:t>I</a:t>
            </a:r>
            <a:r>
              <a:rPr lang="en-US" dirty="0" smtClean="0">
                <a:sym typeface="Wingdings" panose="05000000000000000000" pitchFamily="2" charset="2"/>
              </a:rPr>
              <a:t> could help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73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95486"/>
            <a:ext cx="8229600" cy="804267"/>
          </a:xfrm>
        </p:spPr>
        <p:txBody>
          <a:bodyPr/>
          <a:lstStyle/>
          <a:p>
            <a:r>
              <a:rPr lang="en-US" dirty="0" smtClean="0"/>
              <a:t>Questions and/or Demo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23528" y="1491630"/>
            <a:ext cx="8439354" cy="2952328"/>
          </a:xfrm>
        </p:spPr>
        <p:txBody>
          <a:bodyPr/>
          <a:lstStyle/>
          <a:p>
            <a:r>
              <a:rPr lang="en-US" sz="2800" dirty="0" smtClean="0"/>
              <a:t>Get Tools: </a:t>
            </a:r>
            <a:r>
              <a:rPr lang="en-US" sz="2800" dirty="0" smtClean="0">
                <a:hlinkClick r:id="rId2"/>
              </a:rPr>
              <a:t>http://ajax.dynatrace.com</a:t>
            </a:r>
            <a:endParaRPr lang="en-US" sz="2800" dirty="0" smtClean="0"/>
          </a:p>
          <a:p>
            <a:r>
              <a:rPr lang="en-US" sz="2800" dirty="0"/>
              <a:t>YouTube Tutorials: </a:t>
            </a:r>
            <a:r>
              <a:rPr lang="en-US" sz="2800" dirty="0">
                <a:hlinkClick r:id="rId3"/>
              </a:rPr>
              <a:t>http://bit.ly/dttutorials</a:t>
            </a:r>
            <a:endParaRPr lang="en-US" sz="2800" dirty="0"/>
          </a:p>
          <a:p>
            <a:r>
              <a:rPr lang="en-US" sz="2800" dirty="0"/>
              <a:t>Live Q&amp;A </a:t>
            </a:r>
            <a:r>
              <a:rPr lang="en-US" sz="2800" dirty="0" smtClean="0"/>
              <a:t>Sessions: </a:t>
            </a:r>
            <a:r>
              <a:rPr lang="en-US" sz="2800" dirty="0" smtClean="0">
                <a:hlinkClick r:id="rId4"/>
              </a:rPr>
              <a:t>http</a:t>
            </a:r>
            <a:r>
              <a:rPr lang="en-US" sz="2800" dirty="0">
                <a:hlinkClick r:id="rId4"/>
              </a:rPr>
              <a:t>://bit.ly/onlineperfclinic</a:t>
            </a:r>
            <a:r>
              <a:rPr lang="en-US" sz="2800" dirty="0"/>
              <a:t> </a:t>
            </a:r>
          </a:p>
          <a:p>
            <a:r>
              <a:rPr lang="en-US" sz="2800" dirty="0"/>
              <a:t>Contact Me: </a:t>
            </a:r>
            <a:r>
              <a:rPr lang="en-US" sz="2800" u="sng" dirty="0" err="1">
                <a:solidFill>
                  <a:schemeClr val="accent1"/>
                </a:solidFill>
              </a:rPr>
              <a:t>jeff.fynboh</a:t>
            </a:r>
            <a:r>
              <a:rPr lang="en-US" sz="2800" u="sng" dirty="0" err="1">
                <a:hlinkClick r:id="rId5"/>
              </a:rPr>
              <a:t>@</a:t>
            </a:r>
            <a:r>
              <a:rPr lang="en-US" sz="2800" dirty="0" err="1">
                <a:hlinkClick r:id="rId5"/>
              </a:rPr>
              <a:t>dynatrace.com</a:t>
            </a:r>
            <a:endParaRPr lang="en-US" sz="2800" dirty="0"/>
          </a:p>
          <a:p>
            <a:r>
              <a:rPr lang="en-US" sz="2800" dirty="0" smtClean="0"/>
              <a:t>Read More: </a:t>
            </a:r>
            <a:r>
              <a:rPr lang="en-US" sz="2800" dirty="0" smtClean="0">
                <a:hlinkClick r:id="rId6"/>
              </a:rPr>
              <a:t>http://blog.dynatrace.com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084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0"/>
            <a:ext cx="3240360" cy="515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-13571"/>
            <a:ext cx="3240360" cy="515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846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04"/>
    </mc:Choice>
    <mc:Fallback xmlns="">
      <p:transition spd="slow" advTm="3180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27584" y="2030424"/>
            <a:ext cx="7632848" cy="1082651"/>
          </a:xfrm>
          <a:prstGeom prst="rect">
            <a:avLst/>
          </a:prstGeom>
        </p:spPr>
        <p:txBody>
          <a:bodyPr anchor="ctr"/>
          <a:lstStyle>
            <a:lvl1pPr eaLnBrk="1" hangingPunct="1">
              <a:lnSpc>
                <a:spcPct val="75000"/>
              </a:lnSpc>
              <a:defRPr sz="2800">
                <a:latin typeface="Interstate-Regular"/>
                <a:ea typeface="MS PGothic" panose="020B0600070205080204" pitchFamily="34" charset="-128"/>
                <a:cs typeface="Lucida Sans Unicode" pitchFamily="34" charset="0"/>
              </a:defRPr>
            </a:lvl1pPr>
            <a:lvl2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2pPr>
            <a:lvl3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3pPr>
            <a:lvl4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4pPr>
            <a:lvl5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5pPr>
            <a:lvl6pPr marL="4572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sz="5400" dirty="0" smtClean="0"/>
              <a:t>As it leads to this …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92208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64"/>
    </mc:Choice>
    <mc:Fallback xmlns="">
      <p:transition spd="slow" advTm="696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facebook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92546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" y="3291830"/>
            <a:ext cx="8245475" cy="2067791"/>
          </a:xfrm>
          <a:prstGeom prst="rect">
            <a:avLst/>
          </a:prstGeom>
          <a:effectLst>
            <a:outerShdw dist="25400" dir="2700000" algn="tl" rotWithShape="0">
              <a:schemeClr val="bg1"/>
            </a:outerShdw>
          </a:effectLst>
        </p:spPr>
        <p:txBody>
          <a:bodyPr anchor="ctr" anchorCtr="0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2800" b="0" kern="1200" spc="0" baseline="0">
                <a:solidFill>
                  <a:schemeClr val="accent3"/>
                </a:solidFill>
                <a:latin typeface="+mj-lt"/>
                <a:ea typeface="+mj-ea"/>
                <a:cs typeface="Lucida Sans Unicode" pitchFamily="34" charset="0"/>
              </a:defRPr>
            </a:lvl1pPr>
          </a:lstStyle>
          <a:p>
            <a:r>
              <a:rPr lang="en-US" sz="4000" kern="0" dirty="0">
                <a:solidFill>
                  <a:srgbClr val="FF0000"/>
                </a:solidFill>
                <a:latin typeface="Calibri"/>
                <a:ea typeface="+mn-ea"/>
                <a:cs typeface="Lucida Sans Unicode" pitchFamily="34"/>
              </a:rPr>
              <a:t>The “War Room</a:t>
            </a:r>
            <a:r>
              <a:rPr lang="en-US" sz="4000" kern="0" dirty="0" smtClean="0">
                <a:solidFill>
                  <a:srgbClr val="FF0000"/>
                </a:solidFill>
                <a:latin typeface="Calibri"/>
                <a:ea typeface="+mn-ea"/>
                <a:cs typeface="Lucida Sans Unicode" pitchFamily="34"/>
              </a:rPr>
              <a:t>”</a:t>
            </a:r>
            <a:endParaRPr lang="en-US" sz="4000" kern="0" dirty="0">
              <a:solidFill>
                <a:srgbClr val="FF0000"/>
              </a:solidFill>
              <a:latin typeface="Calibri"/>
              <a:ea typeface="+mn-ea"/>
              <a:cs typeface="Lucida Sans Unicode" pitchFamily="34"/>
            </a:endParaRPr>
          </a:p>
          <a:p>
            <a:endParaRPr lang="en-US" sz="4000" kern="0" dirty="0">
              <a:solidFill>
                <a:srgbClr val="FF0000"/>
              </a:solidFill>
              <a:latin typeface="Calibri"/>
              <a:ea typeface="+mn-ea"/>
              <a:cs typeface="Lucida Sans Unicode" pitchFamily="34"/>
            </a:endParaRPr>
          </a:p>
          <a:p>
            <a:r>
              <a:rPr lang="en-US" sz="4000" kern="0" dirty="0">
                <a:solidFill>
                  <a:srgbClr val="FF0000"/>
                </a:solidFill>
                <a:latin typeface="Calibri"/>
                <a:ea typeface="+mn-ea"/>
                <a:cs typeface="Lucida Sans Unicode" pitchFamily="34"/>
              </a:rPr>
              <a:t>Facebook – December 2012</a:t>
            </a:r>
          </a:p>
        </p:txBody>
      </p:sp>
    </p:spTree>
    <p:extLst>
      <p:ext uri="{BB962C8B-B14F-4D97-AF65-F5344CB8AC3E}">
        <p14:creationId xmlns:p14="http://schemas.microsoft.com/office/powerpoint/2010/main" val="389508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18"/>
    </mc:Choice>
    <mc:Fallback xmlns="">
      <p:transition spd="slow" advTm="3431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030424"/>
            <a:ext cx="8280920" cy="1082651"/>
          </a:xfrm>
          <a:prstGeom prst="rect">
            <a:avLst/>
          </a:prstGeom>
        </p:spPr>
        <p:txBody>
          <a:bodyPr anchor="ctr"/>
          <a:lstStyle>
            <a:lvl1pPr eaLnBrk="1" hangingPunct="1">
              <a:lnSpc>
                <a:spcPct val="75000"/>
              </a:lnSpc>
              <a:defRPr sz="2800">
                <a:latin typeface="Interstate-Regular"/>
                <a:ea typeface="MS PGothic" panose="020B0600070205080204" pitchFamily="34" charset="-128"/>
                <a:cs typeface="Lucida Sans Unicode" pitchFamily="34" charset="0"/>
              </a:defRPr>
            </a:lvl1pPr>
            <a:lvl2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2pPr>
            <a:lvl3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3pPr>
            <a:lvl4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4pPr>
            <a:lvl5pPr eaLnBrk="1" hangingPunct="1">
              <a:lnSpc>
                <a:spcPct val="75000"/>
              </a:lnSpc>
              <a:defRPr sz="3000">
                <a:solidFill>
                  <a:srgbClr val="EF6B24"/>
                </a:solidFill>
                <a:latin typeface="Calibri" charset="0"/>
                <a:ea typeface="MS PGothic" panose="020B0600070205080204" pitchFamily="34" charset="-128"/>
                <a:cs typeface="Lucida Sans Unicode" panose="020B0602030504020204" pitchFamily="34" charset="0"/>
              </a:defRPr>
            </a:lvl5pPr>
            <a:lvl6pPr marL="4572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EF6B24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sz="5400" dirty="0" smtClean="0"/>
              <a:t>And potentially to this …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8783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6"/>
    </mc:Choice>
    <mc:Fallback xmlns="">
      <p:transition spd="slow" advTm="3396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|77.7|2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9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8.6|55.8"/>
</p:tagLst>
</file>

<file path=ppt/theme/theme1.xml><?xml version="1.0" encoding="utf-8"?>
<a:theme xmlns:a="http://schemas.openxmlformats.org/drawingml/2006/main" name="Perform_2013_Template_16_9">
  <a:themeElements>
    <a:clrScheme name="Dynatrace">
      <a:dk1>
        <a:srgbClr val="312F31"/>
      </a:dk1>
      <a:lt1>
        <a:srgbClr val="FFFFFF"/>
      </a:lt1>
      <a:dk2>
        <a:srgbClr val="373A36"/>
      </a:dk2>
      <a:lt2>
        <a:srgbClr val="FFFFFF"/>
      </a:lt2>
      <a:accent1>
        <a:srgbClr val="0090B6"/>
      </a:accent1>
      <a:accent2>
        <a:srgbClr val="DE5D5A"/>
      </a:accent2>
      <a:accent3>
        <a:srgbClr val="6EA634"/>
      </a:accent3>
      <a:accent4>
        <a:srgbClr val="FF9657"/>
      </a:accent4>
      <a:accent5>
        <a:srgbClr val="2B5C74"/>
      </a:accent5>
      <a:accent6>
        <a:srgbClr val="D8D8D8"/>
      </a:accent6>
      <a:hlink>
        <a:srgbClr val="0090B6"/>
      </a:hlink>
      <a:folHlink>
        <a:srgbClr val="6EA634"/>
      </a:folHlink>
    </a:clrScheme>
    <a:fontScheme name="Compuwar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0"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5400000" scaled="1"/>
        </a:gra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/>
        </a:defPPr>
      </a:lstStyle>
    </a:spDef>
    <a:lnDef>
      <a:spPr>
        <a:ln>
          <a:solidFill>
            <a:schemeClr val="tx1">
              <a:lumMod val="90000"/>
              <a:lumOff val="1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28600" indent="-228600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PM_16x9_Corporate_R.potx" id="{50E3A55A-45D8-4432-AAC1-A0D9CCD82F0B}" vid="{FC8B8A60-18D2-4B21-BB63-BBE6D80224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13147</TotalTime>
  <Words>858</Words>
  <Application>Microsoft Macintosh PowerPoint</Application>
  <PresentationFormat>On-screen Show (16:9)</PresentationFormat>
  <Paragraphs>195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Calibri</vt:lpstr>
      <vt:lpstr>Courier New</vt:lpstr>
      <vt:lpstr>Interstate-Bold</vt:lpstr>
      <vt:lpstr>Interstate-Regular</vt:lpstr>
      <vt:lpstr>Lucida Sans Unicode</vt:lpstr>
      <vt:lpstr>MS PGothic</vt:lpstr>
      <vt:lpstr>ＭＳ Ｐゴシック</vt:lpstr>
      <vt:lpstr>Open Sans</vt:lpstr>
      <vt:lpstr>Wingdings</vt:lpstr>
      <vt:lpstr>Arial</vt:lpstr>
      <vt:lpstr>Perform_2013_Template_16_9</vt:lpstr>
      <vt:lpstr>Web/App Performance How to keep you out of the News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Mobile Landing Page of Super Bowl Ad</vt:lpstr>
      <vt:lpstr>m.store.com redirects to www.store.com</vt:lpstr>
      <vt:lpstr>Fifa.com during Worldcup</vt:lpstr>
      <vt:lpstr>PowerPoint Presentation</vt:lpstr>
      <vt:lpstr>PowerPoint Presentation</vt:lpstr>
      <vt:lpstr>PowerPoint Presentation</vt:lpstr>
      <vt:lpstr>Requirement: We need a report</vt:lpstr>
      <vt:lpstr>Using Hibernate results in 4k+ SQL Statements to display 3 items!</vt:lpstr>
      <vt:lpstr>PowerPoint Presentation</vt:lpstr>
      <vt:lpstr>PowerPoint Presentation</vt:lpstr>
      <vt:lpstr>PowerPoint Presentation</vt:lpstr>
      <vt:lpstr>Project: Online Room Reservation System</vt:lpstr>
      <vt:lpstr>Developers built own monitoring</vt:lpstr>
      <vt:lpstr>#1: Loading too much data</vt:lpstr>
      <vt:lpstr>#2: On individual connections</vt:lpstr>
      <vt:lpstr>PowerPoint Presentation</vt:lpstr>
      <vt:lpstr>PowerPoint Presentation</vt:lpstr>
      <vt:lpstr>Distance Calculation Issues</vt:lpstr>
      <vt:lpstr>3rd Party 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 Spike resulted in Unavailability</vt:lpstr>
      <vt:lpstr>Alternative: “GoDaddy goes DevOps”</vt:lpstr>
      <vt:lpstr>PowerPoint Presentation</vt:lpstr>
      <vt:lpstr>Consider these Metrics</vt:lpstr>
      <vt:lpstr>(R)Evolutionize Web Performance Optimization</vt:lpstr>
      <vt:lpstr>PowerPoint Presentation</vt:lpstr>
      <vt:lpstr>Example from Web Diagnostics</vt:lpstr>
      <vt:lpstr>Example from Server-Side Diagnostics</vt:lpstr>
      <vt:lpstr>Online Performance Clinics</vt:lpstr>
      <vt:lpstr>“Share Your PurePath”</vt:lpstr>
      <vt:lpstr>Questions and/or Demo</vt:lpstr>
    </vt:vector>
  </TitlesOfParts>
  <Company>Compuware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dynaTrace Live Q&amp;A  You can start asking your questions already through the Questions tab – we will start ontime</dc:title>
  <dc:creator>Grabner, Andreas</dc:creator>
  <cp:lastModifiedBy>Jeffrey Fynboh</cp:lastModifiedBy>
  <cp:revision>104</cp:revision>
  <dcterms:created xsi:type="dcterms:W3CDTF">2014-10-01T05:50:41Z</dcterms:created>
  <dcterms:modified xsi:type="dcterms:W3CDTF">2015-08-19T15:56:20Z</dcterms:modified>
</cp:coreProperties>
</file>